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4" r:id="rId3"/>
    <p:sldId id="281" r:id="rId4"/>
    <p:sldId id="287" r:id="rId5"/>
    <p:sldId id="260" r:id="rId6"/>
    <p:sldId id="290" r:id="rId7"/>
    <p:sldId id="283" r:id="rId8"/>
    <p:sldId id="292" r:id="rId9"/>
    <p:sldId id="293" r:id="rId10"/>
    <p:sldId id="284" r:id="rId11"/>
    <p:sldId id="288" r:id="rId12"/>
    <p:sldId id="289" r:id="rId13"/>
    <p:sldId id="302" r:id="rId14"/>
    <p:sldId id="294" r:id="rId15"/>
    <p:sldId id="303" r:id="rId16"/>
    <p:sldId id="305" r:id="rId17"/>
    <p:sldId id="308" r:id="rId18"/>
    <p:sldId id="306" r:id="rId19"/>
    <p:sldId id="309" r:id="rId20"/>
    <p:sldId id="307" r:id="rId21"/>
    <p:sldId id="285" r:id="rId22"/>
    <p:sldId id="300" r:id="rId23"/>
    <p:sldId id="295" r:id="rId24"/>
    <p:sldId id="296" r:id="rId25"/>
    <p:sldId id="297" r:id="rId26"/>
    <p:sldId id="298" r:id="rId27"/>
    <p:sldId id="299" r:id="rId28"/>
    <p:sldId id="301" r:id="rId29"/>
    <p:sldId id="291" r:id="rId30"/>
    <p:sldId id="258" r:id="rId31"/>
    <p:sldId id="277" r:id="rId32"/>
    <p:sldId id="278" r:id="rId33"/>
    <p:sldId id="271" r:id="rId34"/>
    <p:sldId id="272" r:id="rId35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43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FDF5E-D554-4925-B959-1A1CC71F9A0F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AA62F-6282-4018-A024-1B0D9C41D9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87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//</a:t>
            </a:r>
            <a:r>
              <a:rPr lang="ru-RU" dirty="0" smtClean="0"/>
              <a:t>Величина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ru-RU" baseline="0" dirty="0" smtClean="0"/>
              <a:t>при </a:t>
            </a:r>
            <a:r>
              <a:rPr lang="en-US" baseline="0" dirty="0" smtClean="0"/>
              <a:t>300K?</a:t>
            </a:r>
            <a:endParaRPr lang="ru-RU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http://www.ioffe.ru/SVA/NSM/Semicond/InP/bandstr.html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00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* В пункте</a:t>
            </a:r>
            <a:r>
              <a:rPr lang="ru-RU" baseline="0" dirty="0" smtClean="0"/>
              <a:t> 2 – деполяризация – поправить; также, возможно нужно вернуть про стабилизацию легкой оси вдоль приложенной деформации.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585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 err="1" smtClean="0"/>
              <a:t>Nov´ak</a:t>
            </a:r>
            <a:r>
              <a:rPr lang="en-US" dirty="0" smtClean="0"/>
              <a:t> V., </a:t>
            </a:r>
            <a:r>
              <a:rPr lang="en-US" dirty="0" err="1" smtClean="0"/>
              <a:t>Olejn´ik</a:t>
            </a:r>
            <a:r>
              <a:rPr lang="en-US" dirty="0" smtClean="0"/>
              <a:t> K., </a:t>
            </a:r>
            <a:r>
              <a:rPr lang="en-US" dirty="0" err="1" smtClean="0"/>
              <a:t>Wunderlich</a:t>
            </a:r>
            <a:r>
              <a:rPr lang="en-US" dirty="0" smtClean="0"/>
              <a:t> J. et al. Curie Point Singularity in the Temperature Derivative of Resistivity in (</a:t>
            </a:r>
            <a:r>
              <a:rPr lang="en-US" dirty="0" err="1" smtClean="0"/>
              <a:t>Ga,Mn</a:t>
            </a:r>
            <a:r>
              <a:rPr lang="en-US" dirty="0" smtClean="0"/>
              <a:t>)As // Physical Review Letters. — 2008. — </a:t>
            </a:r>
            <a:r>
              <a:rPr lang="en-US" dirty="0" err="1" smtClean="0"/>
              <a:t>aug.</a:t>
            </a:r>
            <a:r>
              <a:rPr lang="en-US" dirty="0" smtClean="0"/>
              <a:t> — Т. 101, no. 7. — P. 077201.</a:t>
            </a:r>
          </a:p>
          <a:p>
            <a:r>
              <a:rPr lang="en-US" dirty="0" smtClean="0"/>
              <a:t>[1B] </a:t>
            </a:r>
            <a:r>
              <a:rPr lang="en-US" dirty="0" err="1" smtClean="0"/>
              <a:t>Wolpert</a:t>
            </a:r>
            <a:r>
              <a:rPr lang="en-US" dirty="0" smtClean="0"/>
              <a:t> David, </a:t>
            </a:r>
            <a:r>
              <a:rPr lang="en-US" dirty="0" err="1" smtClean="0"/>
              <a:t>Ampadu</a:t>
            </a:r>
            <a:r>
              <a:rPr lang="en-US" dirty="0" smtClean="0"/>
              <a:t> Paul. Managing Temperature Effects in </a:t>
            </a:r>
            <a:r>
              <a:rPr lang="en-US" dirty="0" err="1" smtClean="0"/>
              <a:t>Nanoscale</a:t>
            </a:r>
            <a:r>
              <a:rPr lang="en-US" dirty="0" smtClean="0"/>
              <a:t> Adaptive Systems. — Springer, 2012. — P. 15–33.</a:t>
            </a:r>
          </a:p>
          <a:p>
            <a:r>
              <a:rPr lang="en-US" dirty="0" smtClean="0"/>
              <a:t>[2] T. </a:t>
            </a:r>
            <a:r>
              <a:rPr lang="en-US" dirty="0" err="1" smtClean="0"/>
              <a:t>Schallenberg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H. </a:t>
            </a:r>
            <a:r>
              <a:rPr lang="en-US" dirty="0" err="1" smtClean="0"/>
              <a:t>Munekata</a:t>
            </a:r>
            <a:r>
              <a:rPr lang="en-US" dirty="0" smtClean="0"/>
              <a:t>, Appl. Phys. </a:t>
            </a:r>
            <a:r>
              <a:rPr lang="en-US" dirty="0" err="1" smtClean="0"/>
              <a:t>Lett</a:t>
            </a:r>
            <a:r>
              <a:rPr lang="en-US" dirty="0" smtClean="0"/>
              <a:t>. 89, 042507 (2006)</a:t>
            </a:r>
          </a:p>
          <a:p>
            <a:r>
              <a:rPr lang="en-US" dirty="0" smtClean="0"/>
              <a:t>[3] T. </a:t>
            </a:r>
            <a:r>
              <a:rPr lang="en-US" dirty="0" err="1" smtClean="0"/>
              <a:t>Slupinski</a:t>
            </a:r>
            <a:r>
              <a:rPr lang="en-US" dirty="0" smtClean="0"/>
              <a:t> </a:t>
            </a:r>
            <a:r>
              <a:rPr lang="ru-RU" dirty="0" smtClean="0"/>
              <a:t>и др., </a:t>
            </a:r>
            <a:r>
              <a:rPr lang="en-US" dirty="0" smtClean="0"/>
              <a:t>Appl. Phys. </a:t>
            </a:r>
            <a:r>
              <a:rPr lang="en-US" dirty="0" err="1" smtClean="0"/>
              <a:t>Lett</a:t>
            </a:r>
            <a:r>
              <a:rPr lang="en-US" dirty="0" smtClean="0"/>
              <a:t>, 80, 1592 (2002)</a:t>
            </a:r>
          </a:p>
          <a:p>
            <a:r>
              <a:rPr lang="en-US" dirty="0" smtClean="0"/>
              <a:t>[4] E. </a:t>
            </a:r>
            <a:r>
              <a:rPr lang="en-US" dirty="0" err="1" smtClean="0"/>
              <a:t>Sarigiannidou</a:t>
            </a:r>
            <a:r>
              <a:rPr lang="en-US" dirty="0" smtClean="0"/>
              <a:t> </a:t>
            </a:r>
            <a:r>
              <a:rPr lang="ru-RU" dirty="0" smtClean="0"/>
              <a:t>и др., </a:t>
            </a:r>
            <a:r>
              <a:rPr lang="en-US" dirty="0" smtClean="0"/>
              <a:t>Phys. Rev. B, 74, 041306 (2006)</a:t>
            </a:r>
            <a:endParaRPr lang="ru-RU" dirty="0" smtClean="0"/>
          </a:p>
          <a:p>
            <a:endParaRPr lang="en-US" dirty="0" smtClean="0"/>
          </a:p>
          <a:p>
            <a:r>
              <a:rPr lang="en-US" dirty="0" smtClean="0"/>
              <a:t>//</a:t>
            </a:r>
            <a:r>
              <a:rPr lang="ru-RU" dirty="0" smtClean="0"/>
              <a:t>Величина</a:t>
            </a:r>
            <a:r>
              <a:rPr lang="ru-RU" baseline="0" dirty="0" smtClean="0"/>
              <a:t>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ru-RU" baseline="0" dirty="0" smtClean="0"/>
              <a:t>при </a:t>
            </a:r>
            <a:r>
              <a:rPr lang="en-US" baseline="0" dirty="0" smtClean="0"/>
              <a:t>300K?</a:t>
            </a:r>
            <a:endParaRPr lang="ru-RU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http://www.ioffe.ru/SVA/NSM/Semicond/InP/bandstr.html</a:t>
            </a:r>
            <a:endParaRPr lang="ru-RU" baseline="0" dirty="0" smtClean="0"/>
          </a:p>
          <a:p>
            <a:r>
              <a:rPr lang="en-US" dirty="0" smtClean="0"/>
              <a:t>http://psj.nsu.ru/departments/semic/semiconductors/InAs.html</a:t>
            </a:r>
          </a:p>
          <a:p>
            <a:r>
              <a:rPr lang="en-US" dirty="0" smtClean="0"/>
              <a:t>https://wiki2.org/ru/</a:t>
            </a:r>
            <a:r>
              <a:rPr lang="ru-RU" dirty="0" err="1" smtClean="0"/>
              <a:t>Запрещённая_зона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00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ru-RU" dirty="0" err="1"/>
              <a:t>Дефазировка</a:t>
            </a:r>
            <a:r>
              <a:rPr lang="ru-RU" dirty="0"/>
              <a:t> спинов </a:t>
            </a:r>
            <a:r>
              <a:rPr lang="en-US" dirty="0" err="1"/>
              <a:t>Mn</a:t>
            </a:r>
            <a:r>
              <a:rPr lang="en-US" dirty="0"/>
              <a:t> – </a:t>
            </a:r>
            <a:r>
              <a:rPr lang="ru-RU" dirty="0"/>
              <a:t>при прыжке дырки между ионами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ru-RU" dirty="0"/>
              <a:t>у неё может измениться импульс (?), а т.к. у </a:t>
            </a:r>
            <a:r>
              <a:rPr lang="ru-RU" dirty="0" err="1"/>
              <a:t>неёё</a:t>
            </a:r>
            <a:r>
              <a:rPr lang="ru-RU" dirty="0"/>
              <a:t> сильное спин-орбитальное взаимодействие, это приводит к «потере» спина,</a:t>
            </a:r>
            <a:r>
              <a:rPr lang="ru-RU" baseline="0" dirty="0"/>
              <a:t> т.е. </a:t>
            </a:r>
            <a:r>
              <a:rPr lang="ru-RU" baseline="0" dirty="0" err="1"/>
              <a:t>дефазировке</a:t>
            </a:r>
            <a:r>
              <a:rPr lang="ru-RU" baseline="0" dirty="0"/>
              <a:t>.</a:t>
            </a:r>
          </a:p>
          <a:p>
            <a:pPr marL="0" indent="0">
              <a:buNone/>
            </a:pPr>
            <a:r>
              <a:rPr lang="ru-RU" baseline="0" dirty="0"/>
              <a:t>Т.к. дырка при прыжке «подстраивает» под себя очередной ион </a:t>
            </a:r>
            <a:r>
              <a:rPr lang="en-US" baseline="0" dirty="0" err="1"/>
              <a:t>Mn</a:t>
            </a:r>
            <a:r>
              <a:rPr lang="ru-RU" baseline="0" dirty="0"/>
              <a:t>, то она определяет его спин. В данном случае как следствие происходит </a:t>
            </a:r>
            <a:r>
              <a:rPr lang="ru-RU" baseline="0" dirty="0" err="1"/>
              <a:t>дефазировка</a:t>
            </a:r>
            <a:r>
              <a:rPr lang="ru-RU" baseline="0" dirty="0"/>
              <a:t> спина </a:t>
            </a:r>
            <a:r>
              <a:rPr lang="en-US" baseline="0" dirty="0" err="1"/>
              <a:t>Mn</a:t>
            </a:r>
            <a:r>
              <a:rPr lang="en-US" baseline="0" dirty="0"/>
              <a:t>.</a:t>
            </a:r>
          </a:p>
          <a:p>
            <a:pPr marL="0" indent="0">
              <a:buNone/>
            </a:pPr>
            <a:r>
              <a:rPr lang="en-US" baseline="0" dirty="0"/>
              <a:t>2) </a:t>
            </a:r>
            <a:r>
              <a:rPr lang="ru-RU" baseline="0" dirty="0"/>
              <a:t>С увеличением температуры растёт число флуктуаций намагниченности (?) ансамбля дырок.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Результаты </a:t>
            </a:r>
            <a:r>
              <a:rPr lang="ru-RU" dirty="0" err="1" smtClean="0"/>
              <a:t>работФЛ</a:t>
            </a:r>
            <a:r>
              <a:rPr lang="ru-RU" dirty="0" smtClean="0"/>
              <a:t> (\</a:t>
            </a:r>
            <a:r>
              <a:rPr lang="en-US" dirty="0" smtClean="0"/>
              <a:t>cite{A3_09_Schairer_1974_PhysicalReviewB} \cite{A1_21_A3_10_A4_09_SVSS_Karlik_1982_24-2022}), </a:t>
            </a:r>
            <a:r>
              <a:rPr lang="ru-RU" dirty="0" smtClean="0"/>
              <a:t>поляризованной ФЛ и НРСПС (\</a:t>
            </a:r>
            <a:r>
              <a:rPr lang="en-US" dirty="0" smtClean="0"/>
              <a:t>cite{A1_23_A2_20_A3_14_Sapega_2001}), </a:t>
            </a:r>
            <a:r>
              <a:rPr lang="ru-RU" dirty="0" smtClean="0"/>
              <a:t>ЭПР (\</a:t>
            </a:r>
            <a:r>
              <a:rPr lang="en-US" dirty="0" smtClean="0"/>
              <a:t>cite{A1_22_A3_11_Schneider_1987_Physicalreviewletters}), </a:t>
            </a:r>
            <a:r>
              <a:rPr lang="ru-RU" dirty="0" err="1" smtClean="0"/>
              <a:t>Зеемановской</a:t>
            </a:r>
            <a:r>
              <a:rPr lang="ru-RU" dirty="0" smtClean="0"/>
              <a:t> инфракрасной спектроскопии с преобразованием Фурье (\</a:t>
            </a:r>
            <a:r>
              <a:rPr lang="en-US" dirty="0" smtClean="0"/>
              <a:t>cite{A1_25_A2_31_A3_13_Linnarsson_1997_PhysicalReviewB})</a:t>
            </a:r>
            <a:r>
              <a:rPr lang="ru-RU" dirty="0" smtClean="0"/>
              <a:t> свидетельствуют о том, что дырка валентной зоны с полным угловым моментом J = 3/2 связана с ионом 𝑀𝑛2+, чей спин S = 5/2 возникает из конфигурации 3𝑑 5 его внутренней оболочки. </a:t>
            </a:r>
          </a:p>
          <a:p>
            <a:endParaRPr lang="ru-RU" dirty="0" smtClean="0"/>
          </a:p>
          <a:p>
            <a:r>
              <a:rPr lang="ru-RU" dirty="0" smtClean="0"/>
              <a:t>Т.к. у </a:t>
            </a:r>
            <a:r>
              <a:rPr lang="en-US" dirty="0" smtClean="0"/>
              <a:t>Schneider</a:t>
            </a:r>
            <a:r>
              <a:rPr lang="ru-RU" dirty="0" smtClean="0"/>
              <a:t> ?легированный</a:t>
            </a:r>
            <a:r>
              <a:rPr lang="ru-RU" baseline="0" dirty="0" smtClean="0"/>
              <a:t> образец, то это ЭПР, а не ФМР (т.к. магнитные атомы не связаны)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6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Были</a:t>
            </a:r>
            <a:r>
              <a:rPr lang="ru-RU" baseline="0" dirty="0" smtClean="0"/>
              <a:t> сделаны также оценки круговой поляризации для крайних случаев… (каких?)</a:t>
            </a:r>
            <a:endParaRPr lang="en-US" baseline="0" dirty="0" smtClean="0"/>
          </a:p>
          <a:p>
            <a:r>
              <a:rPr lang="en-US" baseline="0" dirty="0" err="1" smtClean="0"/>
              <a:t>Sd</a:t>
            </a:r>
            <a:r>
              <a:rPr lang="en-US" baseline="0" dirty="0" smtClean="0"/>
              <a:t>=5/2, </a:t>
            </a:r>
            <a:r>
              <a:rPr lang="en-US" baseline="0" dirty="0" err="1" smtClean="0"/>
              <a:t>Jh</a:t>
            </a:r>
            <a:r>
              <a:rPr lang="en-US" baseline="0" dirty="0" smtClean="0"/>
              <a:t>=3/2</a:t>
            </a:r>
          </a:p>
          <a:p>
            <a:endParaRPr lang="en-US" baseline="0" dirty="0" smtClean="0"/>
          </a:p>
          <a:p>
            <a:r>
              <a:rPr lang="ru-RU" baseline="0" dirty="0" smtClean="0"/>
              <a:t>В работе Аверкиева на основании данных различных экспериментальных работ </a:t>
            </a:r>
            <a:r>
              <a:rPr lang="en-US" baseline="0" dirty="0" smtClean="0"/>
              <a:t>|A|</a:t>
            </a:r>
            <a:r>
              <a:rPr lang="ru-RU" baseline="0" dirty="0" smtClean="0"/>
              <a:t> оценена как 5 мэВ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67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</a:t>
            </a:r>
            <a:r>
              <a:rPr lang="ru-RU" baseline="0" dirty="0" smtClean="0"/>
              <a:t> самом деле, там и Фарадея, и </a:t>
            </a:r>
            <a:r>
              <a:rPr lang="ru-RU" baseline="0" dirty="0" err="1" smtClean="0"/>
              <a:t>Фойгта</a:t>
            </a:r>
            <a:r>
              <a:rPr lang="ru-RU" baseline="0" dirty="0" smtClean="0"/>
              <a:t>, вроде, была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8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Исследована электронная структура акцептора </a:t>
            </a:r>
            <a:r>
              <a:rPr lang="en-US" dirty="0" err="1" smtClean="0"/>
              <a:t>Mn</a:t>
            </a:r>
            <a:r>
              <a:rPr lang="ru-RU" dirty="0" smtClean="0"/>
              <a:t> в </a:t>
            </a:r>
            <a:r>
              <a:rPr lang="en-US" dirty="0" err="1" smtClean="0"/>
              <a:t>GaAs</a:t>
            </a:r>
            <a:r>
              <a:rPr lang="ru-RU" dirty="0" smtClean="0"/>
              <a:t> в магнитном поле и при одноосной деформации методом резонансного неупругого рассеяния света с переворотом спина.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</a:t>
            </a:r>
            <a:r>
              <a:rPr lang="ru-RU" baseline="0" dirty="0" smtClean="0"/>
              <a:t> отсутствии внешней деформации оценка </a:t>
            </a:r>
            <a:r>
              <a:rPr lang="en-US" sz="1200" dirty="0" smtClean="0"/>
              <a:t>|A|=2.</a:t>
            </a:r>
            <a:r>
              <a:rPr lang="ru-RU" sz="1200" dirty="0" smtClean="0"/>
              <a:t>2</a:t>
            </a:r>
            <a:r>
              <a:rPr lang="en-US" sz="1200" dirty="0" smtClean="0"/>
              <a:t> </a:t>
            </a:r>
            <a:r>
              <a:rPr lang="en-US" sz="1200" dirty="0" err="1" smtClean="0"/>
              <a:t>meV</a:t>
            </a:r>
            <a:r>
              <a:rPr lang="en-US" sz="1200" baseline="0" dirty="0" smtClean="0"/>
              <a:t> (</a:t>
            </a:r>
            <a:r>
              <a:rPr lang="ru-RU" sz="1200" baseline="0" dirty="0" smtClean="0"/>
              <a:t>не учитывались внутренние поля)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39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Предполагая, что переход однородно уширен (как следствие, спектральная зависимость интенсивности линии перехода имеет форму кривой </a:t>
            </a:r>
            <a:r>
              <a:rPr lang="ru-RU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лоренца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получаем, что</a:t>
            </a:r>
          </a:p>
          <a:p>
            <a:endParaRPr lang="ru-RU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>Т.к. </a:t>
            </a:r>
            <a:r>
              <a:rPr lang="ru-RU" dirty="0" err="1" smtClean="0"/>
              <a:t>фитуется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лоренцом</a:t>
            </a:r>
            <a:r>
              <a:rPr lang="ru-RU" baseline="0" dirty="0" smtClean="0"/>
              <a:t> и ширина не зависит от магнитного поля =</a:t>
            </a:r>
            <a:r>
              <a:rPr lang="en-US" baseline="0" dirty="0" smtClean="0"/>
              <a:t>&gt; </a:t>
            </a:r>
            <a:r>
              <a:rPr lang="ru-RU" baseline="0" dirty="0" smtClean="0"/>
              <a:t>рассматриваем только однородное уширение. Неоднородное есть, но оно «скрыто» внутри линии, много меньше однородного.</a:t>
            </a:r>
          </a:p>
          <a:p>
            <a:r>
              <a:rPr lang="ru-RU" baseline="0" dirty="0" smtClean="0"/>
              <a:t>В данном случае неоднородное уширения будет связано с дисперсией </a:t>
            </a:r>
            <a:r>
              <a:rPr lang="en-US" baseline="0" dirty="0" smtClean="0"/>
              <a:t>g-</a:t>
            </a:r>
            <a:r>
              <a:rPr lang="ru-RU" baseline="0" dirty="0" smtClean="0"/>
              <a:t>факторов ионов </a:t>
            </a:r>
            <a:r>
              <a:rPr lang="en-US" baseline="0" dirty="0" smtClean="0"/>
              <a:t>Mn2+</a:t>
            </a:r>
            <a:r>
              <a:rPr lang="ru-RU" baseline="0" dirty="0" smtClean="0"/>
              <a:t> (в разных частях образца). С ростом магнитного поля линии от каждого </a:t>
            </a:r>
            <a:r>
              <a:rPr lang="en-US" baseline="0" dirty="0" smtClean="0"/>
              <a:t>g-</a:t>
            </a:r>
            <a:r>
              <a:rPr lang="ru-RU" baseline="0" dirty="0" smtClean="0"/>
              <a:t>фактора должны разбегаться, но этого не наблюдалось.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1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611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Добавь</a:t>
            </a:r>
            <a:r>
              <a:rPr lang="ru-RU" baseline="0" dirty="0" smtClean="0"/>
              <a:t> таблицу после спасибо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94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N3</a:t>
            </a:r>
            <a:r>
              <a:rPr lang="en-US" baseline="0" dirty="0" smtClean="0"/>
              <a:t> - </a:t>
            </a:r>
            <a:r>
              <a:rPr lang="ru-RU" dirty="0" smtClean="0"/>
              <a:t>(из теории же? 𝐷 ведь сильно меняется от образца к образцу?)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AA62F-6282-4018-A024-1B0D9C41D94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04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F87A-6002-41D5-A238-7551A34AD696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14BB-F6AE-46D8-B628-AC44344FAAEF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5204-6CCD-4B8A-801B-71B16C4C576D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0405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692696"/>
            <a:ext cx="8496944" cy="554461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23528" y="6309320"/>
            <a:ext cx="2133600" cy="365125"/>
          </a:xfrm>
        </p:spPr>
        <p:txBody>
          <a:bodyPr/>
          <a:lstStyle/>
          <a:p>
            <a:fld id="{2C9AADF5-E7BF-4844-9924-B26D0626CC7D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660232" y="6309320"/>
            <a:ext cx="2133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614F-A63A-4374-99CB-DFA6206980E8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9B0E-0FD3-4595-9DD0-EC1AC857E822}" type="datetime1">
              <a:rPr lang="ru-RU" smtClean="0"/>
              <a:t>14.11.2018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BD37-56DB-46E0-950C-41E6749523AC}" type="datetime1">
              <a:rPr lang="ru-RU" smtClean="0"/>
              <a:t>14.11.2018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01244-11A9-4B9F-8075-9983F0EB68BD}" type="datetime1">
              <a:rPr lang="ru-RU" smtClean="0"/>
              <a:t>14.11.2018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1CDD4-5380-4C6B-B84A-A6A3A7D02292}" type="datetime1">
              <a:rPr lang="ru-RU" smtClean="0"/>
              <a:t>14.11.2018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6722-0BEC-4EBF-9B8E-8DE2CE440121}" type="datetime1">
              <a:rPr lang="ru-RU" smtClean="0"/>
              <a:t>14.11.2018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3C33-888E-410A-B87C-A5C3D3EA61FB}" type="datetime1">
              <a:rPr lang="ru-RU" smtClean="0"/>
              <a:t>14.11.2018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5CE79-D72D-4893-9733-2C46C83DC6B5}" type="datetime1">
              <a:rPr lang="ru-RU" smtClean="0"/>
              <a:t>14.11.2018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0932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1700808"/>
            <a:ext cx="8208912" cy="2376264"/>
          </a:xfrm>
        </p:spPr>
        <p:txBody>
          <a:bodyPr>
            <a:noAutofit/>
          </a:bodyPr>
          <a:lstStyle/>
          <a:p>
            <a:r>
              <a:rPr lang="ru-RU" sz="3200" dirty="0" smtClean="0"/>
              <a:t>Исследование </a:t>
            </a:r>
            <a:r>
              <a:rPr lang="ru-RU" sz="3200" dirty="0"/>
              <a:t>спиновых взаимодействий в разбавленном магнитном полупроводнике (</a:t>
            </a:r>
            <a:r>
              <a:rPr lang="ru-RU" sz="3200" dirty="0" err="1"/>
              <a:t>Ga,Mn</a:t>
            </a:r>
            <a:r>
              <a:rPr lang="ru-RU" sz="3200" dirty="0"/>
              <a:t>)</a:t>
            </a:r>
            <a:r>
              <a:rPr lang="ru-RU" sz="3200" dirty="0" err="1"/>
              <a:t>As</a:t>
            </a:r>
            <a:r>
              <a:rPr lang="ru-RU" sz="3200" dirty="0"/>
              <a:t> методами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горячей фотолюминесценции </a:t>
            </a:r>
            <a:r>
              <a:rPr lang="ru-RU" sz="3200" dirty="0"/>
              <a:t>и </a:t>
            </a:r>
            <a:r>
              <a:rPr lang="ru-RU" sz="3200" dirty="0" smtClean="0"/>
              <a:t>неупругого </a:t>
            </a:r>
            <a:r>
              <a:rPr lang="ru-RU" sz="3200" dirty="0"/>
              <a:t>рассеяния света с переворотом спина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4437112"/>
            <a:ext cx="7560840" cy="1944216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Димитриев </a:t>
            </a:r>
            <a:r>
              <a:rPr lang="ru-RU" sz="2400" b="1" dirty="0" smtClean="0">
                <a:solidFill>
                  <a:schemeClr val="tx1"/>
                </a:solidFill>
              </a:rPr>
              <a:t>Григорий Семенович</a:t>
            </a:r>
            <a:endParaRPr lang="ru-RU" sz="2400" b="1" dirty="0">
              <a:solidFill>
                <a:schemeClr val="tx1"/>
              </a:solidFill>
            </a:endParaRPr>
          </a:p>
          <a:p>
            <a:pPr algn="l"/>
            <a:endParaRPr lang="ru-RU" sz="2400" dirty="0" smtClean="0">
              <a:solidFill>
                <a:schemeClr val="tx1"/>
              </a:solidFill>
            </a:endParaRPr>
          </a:p>
          <a:p>
            <a:pPr algn="l"/>
            <a:r>
              <a:rPr lang="ru-RU" sz="2400" dirty="0" smtClean="0">
                <a:solidFill>
                  <a:schemeClr val="tx1"/>
                </a:solidFill>
              </a:rPr>
              <a:t>Научный </a:t>
            </a:r>
            <a:r>
              <a:rPr lang="ru-RU" sz="2400" dirty="0">
                <a:solidFill>
                  <a:schemeClr val="tx1"/>
                </a:solidFill>
              </a:rPr>
              <a:t>руководитель: </a:t>
            </a:r>
            <a:r>
              <a:rPr lang="ru-RU" sz="2400" dirty="0" err="1">
                <a:solidFill>
                  <a:schemeClr val="tx1"/>
                </a:solidFill>
              </a:rPr>
              <a:t>Сапега</a:t>
            </a:r>
            <a:r>
              <a:rPr lang="ru-RU" sz="2400" dirty="0">
                <a:solidFill>
                  <a:schemeClr val="tx1"/>
                </a:solidFill>
              </a:rPr>
              <a:t> Виктор Федорович, </a:t>
            </a:r>
            <a:r>
              <a:rPr lang="ru-RU" sz="2400" dirty="0" err="1">
                <a:solidFill>
                  <a:schemeClr val="tx1"/>
                </a:solidFill>
              </a:rPr>
              <a:t>внс</a:t>
            </a:r>
            <a:r>
              <a:rPr lang="ru-RU" sz="2400" dirty="0">
                <a:solidFill>
                  <a:schemeClr val="tx1"/>
                </a:solidFill>
              </a:rPr>
              <a:t>, д.ф.-м.н</a:t>
            </a:r>
            <a:r>
              <a:rPr lang="ru-RU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592" y="332656"/>
            <a:ext cx="1152128" cy="1152128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2195901" y="584684"/>
            <a:ext cx="633670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1" dirty="0" smtClean="0">
                <a:solidFill>
                  <a:schemeClr val="tx1"/>
                </a:solidFill>
              </a:rPr>
              <a:t>ФТИ им. А.Ф. Иоффе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</a:t>
            </a:r>
            <a:r>
              <a:rPr lang="ru-RU" sz="2100" dirty="0" smtClean="0"/>
              <a:t>2.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699792" y="3707740"/>
            <a:ext cx="3385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Метод исследования: НРСПС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403648" y="624156"/>
            <a:ext cx="129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Образец: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2962559" cy="17231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7" y="692696"/>
            <a:ext cx="2142475" cy="336674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39552" y="2708920"/>
            <a:ext cx="3965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Материал:</a:t>
            </a:r>
          </a:p>
          <a:p>
            <a:r>
              <a:rPr lang="ru-RU" dirty="0" smtClean="0"/>
              <a:t>легированный парамагнитный </a:t>
            </a:r>
            <a:r>
              <a:rPr lang="en-US" dirty="0" err="1" smtClean="0"/>
              <a:t>GaAs:Mn</a:t>
            </a:r>
            <a:r>
              <a:rPr lang="ru-RU" dirty="0" smtClean="0"/>
              <a:t> (метод </a:t>
            </a:r>
            <a:r>
              <a:rPr lang="ru-RU" dirty="0" err="1" smtClean="0"/>
              <a:t>Чохральского</a:t>
            </a:r>
            <a:r>
              <a:rPr lang="ru-RU" dirty="0" smtClean="0"/>
              <a:t>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05" y="4149080"/>
            <a:ext cx="5437515" cy="23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</a:t>
            </a:r>
            <a:r>
              <a:rPr lang="ru-RU" sz="2100" dirty="0" smtClean="0"/>
              <a:t>2.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8" y="692696"/>
            <a:ext cx="3441556" cy="25922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77070"/>
            <a:ext cx="3311208" cy="25922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75" y="764704"/>
            <a:ext cx="3361341" cy="55688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92670" y="3358732"/>
            <a:ext cx="46315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 = 4K, B = 0-5T. </a:t>
            </a:r>
            <a:r>
              <a:rPr lang="ru-RU" dirty="0" smtClean="0"/>
              <a:t>Краевая ФЛ: </a:t>
            </a:r>
            <a:r>
              <a:rPr lang="en-US" dirty="0" err="1" smtClean="0"/>
              <a:t>HeNe</a:t>
            </a:r>
            <a:r>
              <a:rPr lang="en-US" dirty="0" smtClean="0"/>
              <a:t> (1.96 </a:t>
            </a:r>
            <a:r>
              <a:rPr lang="ru-RU" dirty="0" smtClean="0"/>
              <a:t>эВ). </a:t>
            </a:r>
            <a:r>
              <a:rPr lang="ru-RU" dirty="0" err="1" smtClean="0"/>
              <a:t>Раман</a:t>
            </a:r>
            <a:r>
              <a:rPr lang="ru-RU" dirty="0" smtClean="0"/>
              <a:t>: </a:t>
            </a:r>
            <a:r>
              <a:rPr lang="en-US" dirty="0" smtClean="0"/>
              <a:t>Ti-Sa (1.514 </a:t>
            </a:r>
            <a:r>
              <a:rPr lang="ru-RU" dirty="0" smtClean="0"/>
              <a:t>эВ / 819 </a:t>
            </a:r>
            <a:r>
              <a:rPr lang="ru-RU" dirty="0" err="1" smtClean="0"/>
              <a:t>нм</a:t>
            </a:r>
            <a:r>
              <a:rPr lang="ru-RU" dirty="0" smtClean="0"/>
              <a:t>), резонансно</a:t>
            </a:r>
          </a:p>
        </p:txBody>
      </p:sp>
    </p:spTree>
    <p:extLst>
      <p:ext uri="{BB962C8B-B14F-4D97-AF65-F5344CB8AC3E}">
        <p14:creationId xmlns:p14="http://schemas.microsoft.com/office/powerpoint/2010/main" val="33482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789040"/>
            <a:ext cx="3120866" cy="27363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</a:t>
            </a:r>
            <a:r>
              <a:rPr lang="ru-RU" sz="2100" dirty="0" smtClean="0"/>
              <a:t>2.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12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10622"/>
            <a:ext cx="3168352" cy="26374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28" y="764130"/>
            <a:ext cx="3237875" cy="268395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4043647" y="1772816"/>
            <a:ext cx="978408" cy="35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979499" y="2217638"/>
            <a:ext cx="1384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внешнее</a:t>
            </a:r>
          </a:p>
          <a:p>
            <a:r>
              <a:rPr lang="ru-RU" dirty="0" smtClean="0"/>
              <a:t>магнитное</a:t>
            </a:r>
          </a:p>
          <a:p>
            <a:r>
              <a:rPr lang="ru-RU" dirty="0" smtClean="0"/>
              <a:t>поле</a:t>
            </a:r>
            <a:endParaRPr lang="en-US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801593"/>
            <a:ext cx="3183748" cy="27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504056"/>
          </a:xfrm>
        </p:spPr>
        <p:txBody>
          <a:bodyPr>
            <a:noAutofit/>
          </a:bodyPr>
          <a:lstStyle/>
          <a:p>
            <a:r>
              <a:rPr lang="ru-RU" sz="2100" dirty="0" smtClean="0"/>
              <a:t>Глава </a:t>
            </a:r>
            <a:r>
              <a:rPr lang="ru-RU" sz="2100" dirty="0" smtClean="0"/>
              <a:t>2. </a:t>
            </a:r>
            <a:r>
              <a:rPr lang="ru-RU" sz="2100" dirty="0"/>
              <a:t>Энергетическая структура одиночного акцептора </a:t>
            </a:r>
            <a:r>
              <a:rPr lang="ru-RU" sz="2100" dirty="0" err="1"/>
              <a:t>Mn</a:t>
            </a:r>
            <a:r>
              <a:rPr lang="ru-RU" sz="2100" dirty="0"/>
              <a:t> </a:t>
            </a:r>
            <a:r>
              <a:rPr lang="ru-RU" sz="2100" dirty="0" smtClean="0"/>
              <a:t>в </a:t>
            </a:r>
            <a:r>
              <a:rPr lang="en-US" sz="2100" dirty="0" err="1" smtClean="0"/>
              <a:t>GaAs:Mn</a:t>
            </a:r>
            <a:endParaRPr lang="ru-RU" sz="2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13</a:t>
            </a:fld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69" y="3789040"/>
            <a:ext cx="3120866" cy="273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607413" y="692696"/>
                <a:ext cx="21525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=2.74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±0.03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1.92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appr</a:t>
                </a:r>
                <a:r>
                  <a:rPr lang="en-US" dirty="0"/>
                  <a:t>.)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0.7 </m:t>
                      </m:r>
                      <m:r>
                        <a:rPr lang="ru-RU" b="0" i="1" smtClean="0">
                          <a:latin typeface="Cambria Math"/>
                        </a:rPr>
                        <m:t>мэВ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13" y="692696"/>
                <a:ext cx="2152577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10414" y="1616026"/>
                <a:ext cx="2238049" cy="966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𝑆𝑝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=2.6 мэВ</m:t>
                      </m:r>
                    </m:oMath>
                  </m:oMathPara>
                </a14:m>
                <a:endParaRPr lang="ru-RU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 эВ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414" y="1616026"/>
                <a:ext cx="2238049" cy="966162"/>
              </a:xfrm>
              <a:prstGeom prst="rect">
                <a:avLst/>
              </a:prstGeom>
              <a:blipFill rotWithShape="1">
                <a:blip r:embed="rId4"/>
                <a:stretch>
                  <a:fillRect t="-1887" r="-4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64701"/>
              </p:ext>
            </p:extLst>
          </p:nvPr>
        </p:nvGraphicFramePr>
        <p:xfrm>
          <a:off x="611560" y="4044672"/>
          <a:ext cx="794052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6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54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|A|, </a:t>
                      </a:r>
                      <a:r>
                        <a:rPr lang="en-US" dirty="0" err="1"/>
                        <a:t>meV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N.S. </a:t>
                      </a:r>
                      <a:r>
                        <a:rPr lang="en-US" sz="1800" dirty="0" err="1"/>
                        <a:t>Averkiev</a:t>
                      </a:r>
                      <a:r>
                        <a:rPr lang="en-US" sz="1800" dirty="0"/>
                        <a:t> et al., </a:t>
                      </a:r>
                      <a:r>
                        <a:rPr lang="en-US" sz="1800" dirty="0" err="1"/>
                        <a:t>Sov</a:t>
                      </a:r>
                      <a:r>
                        <a:rPr lang="en-US" sz="1800" dirty="0"/>
                        <a:t>. Phys. Solid State 1988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K. </a:t>
                      </a:r>
                      <a:r>
                        <a:rPr lang="en-US" dirty="0" err="1"/>
                        <a:t>Lassmann</a:t>
                      </a:r>
                      <a:r>
                        <a:rPr lang="en-US" dirty="0"/>
                        <a:t> and Hp. </a:t>
                      </a:r>
                      <a:r>
                        <a:rPr lang="en-US" dirty="0" err="1"/>
                        <a:t>Schad</a:t>
                      </a:r>
                      <a:r>
                        <a:rPr lang="en-US" dirty="0"/>
                        <a:t>, Solid State Comm. 1976 (US Abs)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Th.Frey</a:t>
                      </a:r>
                      <a:r>
                        <a:rPr lang="en-US" dirty="0"/>
                        <a:t> et al, </a:t>
                      </a:r>
                      <a:r>
                        <a:rPr lang="en-US" dirty="0" err="1"/>
                        <a:t>J.Phys.C</a:t>
                      </a:r>
                      <a:r>
                        <a:rPr lang="en-US" dirty="0"/>
                        <a:t>: Solid State Phys. 1988 (MS)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M. </a:t>
                      </a:r>
                      <a:r>
                        <a:rPr lang="en-US" dirty="0" err="1"/>
                        <a:t>Linnarsson</a:t>
                      </a:r>
                      <a:r>
                        <a:rPr lang="en-US" dirty="0"/>
                        <a:t> et al Phys. Rev. B 1997 (FTIR)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4.5-6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V. F. </a:t>
                      </a:r>
                      <a:r>
                        <a:rPr lang="en-US" dirty="0" err="1" smtClean="0"/>
                        <a:t>Sapega</a:t>
                      </a:r>
                      <a:r>
                        <a:rPr lang="en-US" dirty="0" smtClean="0"/>
                        <a:t> et al, Phys. Status Solidi (b) (SFRS)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6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-0.30347 -0.4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</a:t>
            </a:r>
            <a:r>
              <a:rPr lang="ru-RU" dirty="0" smtClean="0"/>
              <a:t>2. </a:t>
            </a:r>
            <a:r>
              <a:rPr lang="ru-RU" dirty="0"/>
              <a:t>Основные результаты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ru-RU" dirty="0" smtClean="0"/>
                  <a:t>Методом </a:t>
                </a:r>
                <a:r>
                  <a:rPr lang="ru-RU" dirty="0"/>
                  <a:t>НРСПС исследована тонкая структура нейтрального акцептора </a:t>
                </a:r>
                <a:r>
                  <a:rPr lang="ru-RU" dirty="0" err="1"/>
                  <a:t>Mn</a:t>
                </a:r>
                <a:r>
                  <a:rPr lang="ru-RU" dirty="0"/>
                  <a:t> в объемном легированном </a:t>
                </a:r>
                <a:r>
                  <a:rPr lang="ru-RU" dirty="0" err="1"/>
                  <a:t>GaAs:Mn</a:t>
                </a:r>
                <a:r>
                  <a:rPr lang="ru-RU" dirty="0"/>
                  <a:t> для мультиплетов с полным угловым моментом 𝐹 = 1 и 𝐹 = 2 при приложении внешней </a:t>
                </a:r>
                <a:r>
                  <a:rPr lang="ru-RU" dirty="0" smtClean="0"/>
                  <a:t>одноосной деформации </a:t>
                </a:r>
                <a:r>
                  <a:rPr lang="ru-RU" dirty="0"/>
                  <a:t>и внешнего магнитного поля.</a:t>
                </a:r>
              </a:p>
              <a:p>
                <a:r>
                  <a:rPr lang="ru-RU" dirty="0" smtClean="0"/>
                  <a:t>Показано</a:t>
                </a:r>
                <a:r>
                  <a:rPr lang="ru-RU" dirty="0"/>
                  <a:t>, что даже в отсутствии внешней деформации акцептор </a:t>
                </a:r>
                <a:r>
                  <a:rPr lang="ru-RU" dirty="0" err="1"/>
                  <a:t>Mn</a:t>
                </a:r>
                <a:r>
                  <a:rPr lang="ru-RU" dirty="0"/>
                  <a:t> испытывает воздействие случайного локального поля, которое приводит к расщеплению основного состояния 𝐹 = 1 на </a:t>
                </a:r>
                <a:r>
                  <a:rPr lang="ru-RU" dirty="0" smtClean="0"/>
                  <a:t>мультиплеты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latin typeface="Cambria Math"/>
                            <a:ea typeface="Cambria Math"/>
                          </a:rPr>
                          <m:t>±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ru-RU" dirty="0"/>
                  <a:t>, отстоящие друг от друга на 0.7 мэВ.</a:t>
                </a:r>
              </a:p>
              <a:p>
                <a:r>
                  <a:rPr lang="ru-RU" dirty="0" smtClean="0"/>
                  <a:t>Показано</a:t>
                </a:r>
                <a:r>
                  <a:rPr lang="ru-RU" dirty="0"/>
                  <a:t>, что внешняя одноосная сжимающая деформация приводит к заметному уменьшению силы p-d обменного взаимодействия (на -20% при приложении деформации 5 </a:t>
                </a:r>
                <a:r>
                  <a:rPr lang="ru-RU" dirty="0" err="1"/>
                  <a:t>кбар</a:t>
                </a:r>
                <a:r>
                  <a:rPr lang="ru-RU" dirty="0"/>
                  <a:t>), и величина деформационного потенциала постоянной обмена составляет 𝐴𝑝 = 0.2 </a:t>
                </a:r>
                <a:r>
                  <a:rPr lang="ru-RU" dirty="0" smtClean="0"/>
                  <a:t>эВ.</a:t>
                </a:r>
                <a:endParaRPr lang="ru-RU" dirty="0"/>
              </a:p>
              <a:p>
                <a:r>
                  <a:rPr lang="ru-RU" dirty="0" smtClean="0"/>
                  <a:t>Получен </a:t>
                </a:r>
                <a:r>
                  <a:rPr lang="ru-RU" dirty="0"/>
                  <a:t>g-фактор первого возбужденного (𝐹 = 2) уровня нейтрального </a:t>
                </a:r>
                <a:r>
                  <a:rPr lang="ru-RU" dirty="0" smtClean="0"/>
                  <a:t>акцептора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𝑀𝑛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dirty="0"/>
                  <a:t> в объемном легированном </a:t>
                </a:r>
                <a:r>
                  <a:rPr lang="ru-RU" dirty="0" err="1"/>
                  <a:t>GaAs:Mn</a:t>
                </a:r>
                <a:r>
                  <a:rPr lang="ru-RU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=1.92</m:t>
                    </m:r>
                  </m:oMath>
                </a14:m>
                <a:r>
                  <a:rPr lang="ru-RU" dirty="0"/>
                  <a:t>.</a:t>
                </a:r>
              </a:p>
              <a:p>
                <a:r>
                  <a:rPr lang="ru-RU" dirty="0" smtClean="0"/>
                  <a:t>В </a:t>
                </a:r>
                <a:r>
                  <a:rPr lang="ru-RU" dirty="0"/>
                  <a:t>спектре НРСПС идентифицирована линия, состоящая из двух шагов: 1) перехода между мультиплетами основного состояния 𝐹 = 1 и затем из 2) перехода на мультиплет 𝐹 = 2</a:t>
                </a:r>
                <a:r>
                  <a:rPr lang="ru-RU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8" name="Объект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74" t="-1540" r="-6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7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</a:t>
            </a:r>
            <a:r>
              <a:rPr lang="ru-RU" sz="2000" dirty="0" smtClean="0"/>
              <a:t>5.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4272844" cy="1571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95" y="692696"/>
            <a:ext cx="3375688" cy="2592288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988357"/>
              </p:ext>
            </p:extLst>
          </p:nvPr>
        </p:nvGraphicFramePr>
        <p:xfrm>
          <a:off x="755576" y="3429000"/>
          <a:ext cx="7585213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296144"/>
                <a:gridCol w="1296144"/>
                <a:gridCol w="1024361"/>
                <a:gridCol w="1264202"/>
                <a:gridCol w="1264202"/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Образец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Содержание </a:t>
                      </a:r>
                      <a:r>
                        <a:rPr lang="en-US" sz="1600" dirty="0" err="1" smtClean="0"/>
                        <a:t>Mn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Магнитное</a:t>
                      </a:r>
                    </a:p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состояние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 </a:t>
                      </a:r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роста (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°C)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Толщина</a:t>
                      </a:r>
                    </a:p>
                    <a:p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ru-RU" sz="1800" b="1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нм</a:t>
                      </a:r>
                      <a:r>
                        <a:rPr lang="ru-RU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Tc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K</a:t>
                      </a:r>
                      <a:endParaRPr lang="ru-RU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R,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GaAs:Mn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 * 10^-5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ПМ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540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1000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-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250</a:t>
                      </a:r>
                      <a:endParaRPr lang="ru-RU" sz="16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500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35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FM2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0.043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55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FM3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0.008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-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0.014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48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50</a:t>
                      </a:r>
                      <a:endParaRPr lang="ru-RU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FM6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0.05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ФМ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60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8" y="3504852"/>
            <a:ext cx="4122664" cy="307006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</a:t>
            </a:r>
            <a:r>
              <a:rPr lang="ru-RU" sz="2000" dirty="0" smtClean="0"/>
              <a:t>5.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6" y="188640"/>
            <a:ext cx="3878706" cy="268338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364088" y="3385041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Фит</a:t>
            </a:r>
            <a:r>
              <a:rPr lang="ru-RU" dirty="0" smtClean="0"/>
              <a:t>. </a:t>
            </a:r>
            <a:r>
              <a:rPr lang="ru-RU" dirty="0" err="1" smtClean="0"/>
              <a:t>Лоренцом</a:t>
            </a:r>
            <a:r>
              <a:rPr lang="ru-RU" dirty="0" smtClean="0"/>
              <a:t> + отсутствие зависимости от </a:t>
            </a:r>
            <a:r>
              <a:rPr lang="ru-RU" dirty="0" err="1" smtClean="0"/>
              <a:t>магн</a:t>
            </a:r>
            <a:r>
              <a:rPr lang="ru-RU" dirty="0" smtClean="0"/>
              <a:t>. поля</a:t>
            </a:r>
            <a:endParaRPr lang="en-US" dirty="0" smtClean="0"/>
          </a:p>
        </p:txBody>
      </p:sp>
      <p:sp>
        <p:nvSpPr>
          <p:cNvPr id="18" name="Стрелка вниз 17"/>
          <p:cNvSpPr/>
          <p:nvPr/>
        </p:nvSpPr>
        <p:spPr>
          <a:xfrm>
            <a:off x="6725927" y="4093711"/>
            <a:ext cx="288032" cy="443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28128" y="4686449"/>
                <a:ext cx="2570191" cy="615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i="1" smtClean="0">
                          <a:latin typeface="Cambria Math"/>
                          <a:ea typeface="Cambria Math"/>
                        </a:rPr>
                        <m:t>~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28" y="4686449"/>
                <a:ext cx="2570191" cy="615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55833" y="5445224"/>
                <a:ext cx="1516249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1/2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833" y="5445224"/>
                <a:ext cx="1516249" cy="394210"/>
              </a:xfrm>
              <a:prstGeom prst="rect">
                <a:avLst/>
              </a:prstGeom>
              <a:blipFill rotWithShape="1">
                <a:blip r:embed="rId6"/>
                <a:stretch>
                  <a:fillRect l="-803" b="-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8" y="692696"/>
            <a:ext cx="2916680" cy="252537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05" y="715592"/>
            <a:ext cx="4132635" cy="247958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5576" y="3010507"/>
            <a:ext cx="4248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Возбуждение </a:t>
            </a:r>
            <a:r>
              <a:rPr lang="en-US" dirty="0" smtClean="0"/>
              <a:t>Kr (</a:t>
            </a:r>
            <a:r>
              <a:rPr lang="ru-RU" dirty="0"/>
              <a:t>1.916 </a:t>
            </a:r>
            <a:r>
              <a:rPr lang="ru-RU" dirty="0" smtClean="0"/>
              <a:t>эВ</a:t>
            </a:r>
            <a:r>
              <a:rPr lang="en-US" dirty="0" smtClean="0"/>
              <a:t>). T=1.7…200 K</a:t>
            </a:r>
          </a:p>
        </p:txBody>
      </p:sp>
    </p:spTree>
    <p:extLst>
      <p:ext uri="{BB962C8B-B14F-4D97-AF65-F5344CB8AC3E}">
        <p14:creationId xmlns:p14="http://schemas.microsoft.com/office/powerpoint/2010/main" val="13762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</a:t>
            </a:r>
            <a:r>
              <a:rPr lang="ru-RU" sz="2000" dirty="0" smtClean="0"/>
              <a:t>5.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36710"/>
            <a:ext cx="3642816" cy="5184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691680" y="1556792"/>
                <a:ext cx="2082365" cy="696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∆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latin typeface="Cambria Math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𝑀𝑛</m:t>
                        </m:r>
                      </m:sub>
                      <m:sup>
                        <m:r>
                          <a:rPr lang="ru-RU" i="1">
                            <a:latin typeface="Cambria Math"/>
                          </a:rPr>
                          <m:t>0</m:t>
                        </m:r>
                      </m:sup>
                    </m:sSubSup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ru-RU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𝑀𝑛</m:t>
                          </m:r>
                        </m:sub>
                        <m:sup>
                          <m:r>
                            <a:rPr lang="ru-RU" i="1">
                              <a:latin typeface="Cambria Math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=2.01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±0.03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556792"/>
                <a:ext cx="2082365" cy="696088"/>
              </a:xfrm>
              <a:prstGeom prst="rect">
                <a:avLst/>
              </a:prstGeom>
              <a:blipFill rotWithShape="1">
                <a:blip r:embed="rId4"/>
                <a:stretch>
                  <a:fillRect t="-1739" b="-17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13048" y="3795726"/>
                <a:ext cx="4572000" cy="1446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=ℏ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𝐿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−4</m:t>
                          </m:r>
                          <m:r>
                            <a:rPr lang="ru-RU" i="1">
                              <a:latin typeface="Cambria Math"/>
                            </a:rPr>
                            <m:t>𝜋</m:t>
                          </m:r>
                          <m:r>
                            <a:rPr lang="ru-RU" i="1">
                              <a:latin typeface="Cambria Math"/>
                            </a:rPr>
                            <m:t>𝑀</m:t>
                          </m:r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∆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,</m:t>
                          </m:r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u-RU" i="1">
                              <a:latin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𝐵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+4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r>
                            <a:rPr lang="ru-RU" i="1">
                              <a:latin typeface="Cambria Math"/>
                            </a:rPr>
                            <m:t>𝐵</m:t>
                          </m:r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rad>
                      <m:r>
                        <a:rPr lang="ru-RU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8" y="3795726"/>
                <a:ext cx="4572000" cy="1446871"/>
              </a:xfrm>
              <a:prstGeom prst="rect">
                <a:avLst/>
              </a:prstGeom>
              <a:blipFill rotWithShape="1">
                <a:blip r:embed="rId5"/>
                <a:stretch>
                  <a:fillRect r="-1333" b="-1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91158" y="544522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Liu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Xinyu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/>
              <a:t>Furdyna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Jacek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K. Ferromagnetic resonance in Ga1-xMnxAs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dilute magnetic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semiconductors // Journal of Physics: Condensed Matter.— </a:t>
            </a:r>
            <a:r>
              <a:rPr lang="en-US" sz="1400" dirty="0"/>
              <a:t>2006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.—mar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.—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Т. 18,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no. 13.— P. R245–R279.</a:t>
            </a:r>
            <a:endParaRPr lang="ru-RU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2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</a:t>
            </a:r>
            <a:r>
              <a:rPr lang="ru-RU" sz="2000" dirty="0" smtClean="0"/>
              <a:t>5.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115616" y="3851756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FM2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1835696" y="4333517"/>
                <a:ext cx="5253279" cy="854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333517"/>
                <a:ext cx="5253279" cy="85459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15029" y="5557698"/>
                <a:ext cx="349461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</m:t>
                    </m:r>
                    <m:r>
                      <a:rPr lang="en-US">
                        <a:latin typeface="Cambria Math"/>
                      </a:rPr>
                      <m:t>=5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K</m:t>
                    </m:r>
                  </m:oMath>
                </a14:m>
                <a:r>
                  <a:rPr lang="en-US" dirty="0" smtClean="0"/>
                  <a:t>, FM2  -&gt;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𝑒𝑓𝑓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=1.91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029" y="5557698"/>
                <a:ext cx="3494611" cy="391582"/>
              </a:xfrm>
              <a:prstGeom prst="rect">
                <a:avLst/>
              </a:prstGeom>
              <a:blipFill rotWithShape="1">
                <a:blip r:embed="rId3"/>
                <a:stretch>
                  <a:fillRect l="-1394" t="-6250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4" y="648658"/>
            <a:ext cx="39414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3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92696"/>
            <a:ext cx="3776002" cy="27716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" y="3573016"/>
            <a:ext cx="4255193" cy="2880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Глава </a:t>
            </a:r>
            <a:r>
              <a:rPr lang="ru-RU" sz="2000" dirty="0" smtClean="0"/>
              <a:t>5. </a:t>
            </a:r>
            <a:r>
              <a:rPr lang="ru-RU" sz="2000" dirty="0"/>
              <a:t>Механизмы </a:t>
            </a:r>
            <a:r>
              <a:rPr lang="ru-RU" sz="2000" dirty="0" err="1"/>
              <a:t>дефазировки</a:t>
            </a:r>
            <a:r>
              <a:rPr lang="ru-RU" sz="2000" dirty="0"/>
              <a:t> спинов </a:t>
            </a:r>
            <a:r>
              <a:rPr lang="ru-RU" sz="2000" dirty="0" err="1"/>
              <a:t>Mn</a:t>
            </a:r>
            <a:r>
              <a:rPr lang="ru-RU" sz="2000" dirty="0"/>
              <a:t> </a:t>
            </a:r>
            <a:r>
              <a:rPr lang="ru-RU" sz="2000" dirty="0" smtClean="0"/>
              <a:t>в </a:t>
            </a:r>
            <a:r>
              <a:rPr lang="ru-RU" sz="2000" dirty="0" err="1" smtClean="0"/>
              <a:t>ферромагнитном</a:t>
            </a:r>
            <a:r>
              <a:rPr lang="ru-RU" sz="2000" dirty="0" smtClean="0"/>
              <a:t> </a:t>
            </a:r>
            <a:r>
              <a:rPr lang="ru-RU" sz="2000" dirty="0"/>
              <a:t>(</a:t>
            </a:r>
            <a:r>
              <a:rPr lang="en-US" sz="2000" dirty="0" err="1"/>
              <a:t>Ga,Mn</a:t>
            </a:r>
            <a:r>
              <a:rPr lang="en-US" sz="2000" dirty="0"/>
              <a:t>)As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932040" y="3645024"/>
                <a:ext cx="3672408" cy="1863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𝑀𝑛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r>
                        <a:rPr lang="ru-RU" i="1">
                          <a:latin typeface="Cambria Math"/>
                        </a:rPr>
                        <m:t>𝐼𝑚</m:t>
                      </m:r>
                      <m:d>
                        <m:dPr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𝐷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d>
                        </m:den>
                      </m:f>
                      <m:r>
                        <a:rPr lang="ru-RU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h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sup>
                          </m:sSubSup>
                          <m:d>
                            <m:d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ru-RU" i="1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ru-RU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𝐽</m:t>
                                      </m:r>
                                    </m:sub>
                                    <m:sup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ru-RU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645024"/>
                <a:ext cx="3672408" cy="186326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64088" y="5708680"/>
                <a:ext cx="31630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/>
                  <a:t>При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</m:t>
                    </m:r>
                    <m:r>
                      <a:rPr lang="en-US" b="0" i="0" smtClean="0">
                        <a:latin typeface="Cambria Math"/>
                      </a:rPr>
                      <m:t>=5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</m:oMath>
                </a14:m>
                <a:r>
                  <a:rPr lang="en-US" b="0" i="1" dirty="0" smtClean="0">
                    <a:latin typeface="Cambria Math"/>
                    <a:ea typeface="Cambria Math"/>
                  </a:rPr>
                  <a:t>, </a:t>
                </a:r>
                <a:r>
                  <a:rPr lang="en-US" b="0" dirty="0" smtClean="0">
                    <a:latin typeface="Cambria Math"/>
                    <a:ea typeface="Cambria Math"/>
                  </a:rPr>
                  <a:t>FM2 (x=4.3%)</a:t>
                </a:r>
                <a:r>
                  <a:rPr lang="en-US" b="0" i="1" dirty="0" smtClean="0">
                    <a:latin typeface="Cambria Math"/>
                    <a:ea typeface="Cambria Math"/>
                  </a:rPr>
                  <a:t> →</a:t>
                </a:r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30</m:t>
                    </m:r>
                    <m:r>
                      <a:rPr lang="ru-RU" b="0" i="1" smtClean="0">
                        <a:latin typeface="Cambria Math"/>
                      </a:rPr>
                      <m:t> пс</m:t>
                    </m:r>
                  </m:oMath>
                </a14:m>
                <a:r>
                  <a:rPr lang="ru-RU" dirty="0" smtClean="0"/>
                  <a:t>,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0.9</m:t>
                    </m:r>
                    <m:r>
                      <a:rPr lang="ru-RU" i="1">
                        <a:latin typeface="Cambria Math"/>
                      </a:rPr>
                      <m:t> пс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708680"/>
                <a:ext cx="3163045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1734" t="-6604" r="-771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37" y="728707"/>
            <a:ext cx="3633563" cy="27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Цель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400" dirty="0" smtClean="0"/>
              <a:t>Цель </a:t>
            </a:r>
            <a:r>
              <a:rPr lang="ru-RU" sz="2400" dirty="0"/>
              <a:t>данной работы заключается в исследовании спин-зависимых явлений в объемном РМП (</a:t>
            </a:r>
            <a:r>
              <a:rPr lang="ru-RU" sz="2400" dirty="0" err="1"/>
              <a:t>Ga,Mn</a:t>
            </a:r>
            <a:r>
              <a:rPr lang="ru-RU" sz="2400" dirty="0"/>
              <a:t>)</a:t>
            </a:r>
            <a:r>
              <a:rPr lang="ru-RU" sz="2400" dirty="0" err="1"/>
              <a:t>As</a:t>
            </a:r>
            <a:r>
              <a:rPr lang="ru-RU" sz="2400" dirty="0"/>
              <a:t> и структурах с квантовыми ямами (СКЯ) на его основе и определении параметров материала, важных для построения модели </a:t>
            </a:r>
            <a:r>
              <a:rPr lang="ru-RU" sz="2400" dirty="0" smtClean="0"/>
              <a:t>ферромагнетизма</a:t>
            </a:r>
            <a:r>
              <a:rPr lang="ru-RU" sz="2400" dirty="0"/>
              <a:t>,</a:t>
            </a:r>
            <a:r>
              <a:rPr lang="ru-RU" sz="2400" dirty="0" smtClean="0"/>
              <a:t> </a:t>
            </a:r>
            <a:r>
              <a:rPr lang="ru-RU" sz="2400" dirty="0"/>
              <a:t>методами горячей фотолюминесценции и неупругого </a:t>
            </a:r>
            <a:r>
              <a:rPr lang="ru-RU" sz="2400" dirty="0" smtClean="0"/>
              <a:t>рассеяния </a:t>
            </a:r>
            <a:r>
              <a:rPr lang="ru-RU" sz="2400" dirty="0"/>
              <a:t>света с переворотом спина при воздействии внешним магнитным полем и деформацией.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97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Глава </a:t>
            </a:r>
            <a:r>
              <a:rPr lang="ru-RU" dirty="0" smtClean="0"/>
              <a:t>5. </a:t>
            </a:r>
            <a:r>
              <a:rPr lang="ru-RU" dirty="0"/>
              <a:t>Основные результаты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 smtClean="0"/>
              <a:t>Методом </a:t>
            </a:r>
            <a:r>
              <a:rPr lang="ru-RU" dirty="0"/>
              <a:t>НРСПС изучены механизмы поперечной спиновой релаксации ионов 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 </a:t>
            </a:r>
            <a:r>
              <a:rPr lang="ru-RU" dirty="0"/>
              <a:t>в ФМ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.</a:t>
            </a:r>
          </a:p>
          <a:p>
            <a:r>
              <a:rPr lang="ru-RU" dirty="0" smtClean="0"/>
              <a:t>Обнаружено</a:t>
            </a:r>
            <a:r>
              <a:rPr lang="ru-RU" dirty="0"/>
              <a:t>, что два различных механизма дают вклад в поперечное время спиновой </a:t>
            </a:r>
            <a:r>
              <a:rPr lang="ru-RU" dirty="0" smtClean="0"/>
              <a:t>релаксации </a:t>
            </a:r>
            <a:r>
              <a:rPr lang="ru-RU" dirty="0"/>
              <a:t>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. </a:t>
            </a:r>
            <a:r>
              <a:rPr lang="ru-RU" dirty="0"/>
              <a:t>При температурах </a:t>
            </a:r>
            <a:r>
              <a:rPr lang="ru-RU" dirty="0" smtClean="0"/>
              <a:t>ниже 𝑇</a:t>
            </a:r>
            <a:r>
              <a:rPr lang="ru-RU" baseline="-25000" dirty="0" smtClean="0"/>
              <a:t>𝑐</a:t>
            </a:r>
            <a:r>
              <a:rPr lang="ru-RU" dirty="0" smtClean="0"/>
              <a:t> </a:t>
            </a:r>
            <a:r>
              <a:rPr lang="ru-RU" dirty="0"/>
              <a:t>время поперечной спиновой релаксации </a:t>
            </a:r>
            <a:r>
              <a:rPr lang="ru-RU" dirty="0" smtClean="0"/>
              <a:t>ионов 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 </a:t>
            </a:r>
            <a:r>
              <a:rPr lang="ru-RU" dirty="0"/>
              <a:t>𝑇</a:t>
            </a:r>
            <a:r>
              <a:rPr lang="ru-RU" baseline="-25000" dirty="0"/>
              <a:t>2</a:t>
            </a:r>
            <a:r>
              <a:rPr lang="ru-RU" dirty="0"/>
              <a:t> </a:t>
            </a:r>
            <a:r>
              <a:rPr lang="ru-RU" dirty="0" smtClean="0"/>
              <a:t>определяется </a:t>
            </a:r>
            <a:r>
              <a:rPr lang="ru-RU" dirty="0"/>
              <a:t>спиновой </a:t>
            </a:r>
            <a:r>
              <a:rPr lang="ru-RU" dirty="0" smtClean="0"/>
              <a:t>релаксацией </a:t>
            </a:r>
            <a:r>
              <a:rPr lang="ru-RU" dirty="0"/>
              <a:t>дырок за счет спин-орбитального взаимодействия. </a:t>
            </a:r>
            <a:r>
              <a:rPr lang="ru-RU" dirty="0" smtClean="0"/>
              <a:t>При </a:t>
            </a:r>
            <a:r>
              <a:rPr lang="ru-RU" dirty="0"/>
              <a:t>𝑇 &gt; </a:t>
            </a:r>
            <a:r>
              <a:rPr lang="ru-RU" dirty="0" smtClean="0"/>
              <a:t>𝑇</a:t>
            </a:r>
            <a:r>
              <a:rPr lang="ru-RU" baseline="-25000" dirty="0" smtClean="0"/>
              <a:t>𝑐</a:t>
            </a:r>
            <a:r>
              <a:rPr lang="ru-RU" dirty="0" smtClean="0"/>
              <a:t> </a:t>
            </a:r>
            <a:r>
              <a:rPr lang="ru-RU" dirty="0"/>
              <a:t>доминирует вклад от флуктуации спина в ансамбле дырок.</a:t>
            </a:r>
          </a:p>
          <a:p>
            <a:r>
              <a:rPr lang="ru-RU" dirty="0" smtClean="0"/>
              <a:t>Получена </a:t>
            </a:r>
            <a:r>
              <a:rPr lang="ru-RU" dirty="0"/>
              <a:t>величина времени поперечной релаксации спина </a:t>
            </a:r>
            <a:r>
              <a:rPr lang="ru-RU" dirty="0" smtClean="0"/>
              <a:t>иона </a:t>
            </a:r>
            <a:r>
              <a:rPr lang="ru-RU" dirty="0"/>
              <a:t>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 </a:t>
            </a:r>
            <a:r>
              <a:rPr lang="ru-RU" dirty="0"/>
              <a:t>в ФМ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 smtClean="0"/>
              <a:t>, </a:t>
            </a:r>
            <a:r>
              <a:rPr lang="ru-RU" dirty="0"/>
              <a:t>𝜏</a:t>
            </a:r>
            <a:r>
              <a:rPr lang="ru-RU" baseline="-25000" dirty="0"/>
              <a:t>𝑀𝑛</a:t>
            </a:r>
            <a:r>
              <a:rPr lang="ru-RU" dirty="0"/>
              <a:t> ∼ 30 </a:t>
            </a:r>
            <a:r>
              <a:rPr lang="ru-RU" dirty="0" err="1" smtClean="0"/>
              <a:t>пс</a:t>
            </a:r>
            <a:r>
              <a:rPr lang="ru-RU" dirty="0" smtClean="0"/>
              <a:t> </a:t>
            </a:r>
            <a:r>
              <a:rPr lang="ru-RU" dirty="0"/>
              <a:t>при Т=5К, и измерена его зависимость от температуры и магнитного поля. Сделана оценка коэффициента спиновой диффузии дырок D для образцов </a:t>
            </a:r>
            <a:r>
              <a:rPr lang="ru-RU" dirty="0" smtClean="0"/>
              <a:t>FM1 </a:t>
            </a:r>
            <a:r>
              <a:rPr lang="ru-RU" dirty="0"/>
              <a:t>(х = 1%) 𝐷 ∼ </a:t>
            </a:r>
            <a:r>
              <a:rPr lang="ru-RU" dirty="0" smtClean="0"/>
              <a:t>0</a:t>
            </a:r>
            <a:r>
              <a:rPr lang="en-US" dirty="0" smtClean="0"/>
              <a:t>.</a:t>
            </a:r>
            <a:r>
              <a:rPr lang="ru-RU" dirty="0" smtClean="0"/>
              <a:t>09 </a:t>
            </a:r>
            <a:r>
              <a:rPr lang="ru-RU" dirty="0"/>
              <a:t>см</a:t>
            </a:r>
            <a:r>
              <a:rPr lang="ru-RU" baseline="30000" dirty="0"/>
              <a:t>2</a:t>
            </a:r>
            <a:r>
              <a:rPr lang="ru-RU" dirty="0"/>
              <a:t>/с и FM2 (х = </a:t>
            </a:r>
            <a:r>
              <a:rPr lang="ru-RU" dirty="0" smtClean="0"/>
              <a:t>4</a:t>
            </a:r>
            <a:r>
              <a:rPr lang="en-US" dirty="0"/>
              <a:t>.</a:t>
            </a:r>
            <a:r>
              <a:rPr lang="ru-RU" dirty="0" smtClean="0"/>
              <a:t>3</a:t>
            </a:r>
            <a:r>
              <a:rPr lang="ru-RU" dirty="0"/>
              <a:t>%) 𝐷 ∼ </a:t>
            </a:r>
            <a:r>
              <a:rPr lang="ru-RU" dirty="0" smtClean="0"/>
              <a:t>0</a:t>
            </a:r>
            <a:r>
              <a:rPr lang="en-US" dirty="0" smtClean="0"/>
              <a:t>.</a:t>
            </a:r>
            <a:r>
              <a:rPr lang="ru-RU" dirty="0" smtClean="0"/>
              <a:t>19 см</a:t>
            </a:r>
            <a:r>
              <a:rPr lang="ru-RU" baseline="30000" dirty="0" smtClean="0"/>
              <a:t>2</a:t>
            </a:r>
            <a:r>
              <a:rPr lang="ru-RU" dirty="0" smtClean="0"/>
              <a:t>/с.</a:t>
            </a:r>
          </a:p>
          <a:p>
            <a:r>
              <a:rPr lang="ru-RU" dirty="0" smtClean="0"/>
              <a:t>Взаимодействие двух спиновых подсистем </a:t>
            </a:r>
            <a:r>
              <a:rPr lang="ru-RU" dirty="0" err="1" smtClean="0"/>
              <a:t>Mn</a:t>
            </a:r>
            <a:r>
              <a:rPr lang="ru-RU" dirty="0" smtClean="0"/>
              <a:t> и дырок проявляется также в снижении эффективного g-фактора иона 𝑀𝑛</a:t>
            </a:r>
            <a:r>
              <a:rPr lang="ru-RU" baseline="30000" dirty="0" smtClean="0"/>
              <a:t>2+</a:t>
            </a:r>
            <a:r>
              <a:rPr lang="ru-RU" dirty="0" smtClean="0"/>
              <a:t> на 5% ниже температуры Кюри.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71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Научные положения, выносимые на защиту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В </a:t>
            </a:r>
            <a:r>
              <a:rPr lang="ru-RU" dirty="0"/>
              <a:t>легированном </a:t>
            </a:r>
            <a:r>
              <a:rPr lang="ru-RU" dirty="0" err="1"/>
              <a:t>GaAs:Mn</a:t>
            </a:r>
            <a:r>
              <a:rPr lang="ru-RU" dirty="0"/>
              <a:t> константа p-d обменного взаимодействия между </a:t>
            </a:r>
            <a:r>
              <a:rPr lang="ru-RU" dirty="0" smtClean="0"/>
              <a:t>ионом</a:t>
            </a:r>
            <a:r>
              <a:rPr lang="en-US" dirty="0" smtClean="0"/>
              <a:t> </a:t>
            </a:r>
            <a:r>
              <a:rPr lang="ru-RU" dirty="0"/>
              <a:t>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 </a:t>
            </a:r>
            <a:r>
              <a:rPr lang="ru-RU" dirty="0"/>
              <a:t>и дыркой валентной зоны заметно уменьшается при приложении внешней одноосной сжимающей деформации.</a:t>
            </a:r>
          </a:p>
          <a:p>
            <a:r>
              <a:rPr lang="ru-RU" dirty="0" smtClean="0"/>
              <a:t>В </a:t>
            </a:r>
            <a:r>
              <a:rPr lang="ru-RU" dirty="0"/>
              <a:t>объемном ФМ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 внешняя одноосная сжимающая деформация ориентирует вектор намагниченности вдоль оси приложенной деформации. Это открывает возможность для управления намагниченностью с помощью внешней деформации и магнитного поля.</a:t>
            </a:r>
          </a:p>
          <a:p>
            <a:r>
              <a:rPr lang="ru-RU" dirty="0" smtClean="0"/>
              <a:t>Ферромагнетизм </a:t>
            </a:r>
            <a:r>
              <a:rPr lang="ru-RU" dirty="0"/>
              <a:t>в структурах с квантовыми ямами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в значительной степени обусловлен дырками, локализованными в примесной зоне акцептора </a:t>
            </a:r>
            <a:r>
              <a:rPr lang="ru-RU" dirty="0" err="1"/>
              <a:t>Mn</a:t>
            </a:r>
            <a:r>
              <a:rPr lang="ru-RU" dirty="0"/>
              <a:t>. Спиновая поляризация дырок, локализованных в примесной зоне, в двумерном РМП определяется преимущественно внутренними случайными полями, а не влиянием размерного квантования.</a:t>
            </a:r>
          </a:p>
          <a:p>
            <a:r>
              <a:rPr lang="ru-RU" dirty="0" smtClean="0"/>
              <a:t>В </a:t>
            </a:r>
            <a:r>
              <a:rPr lang="ru-RU" dirty="0"/>
              <a:t>объемном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 при температурах </a:t>
            </a:r>
            <a:r>
              <a:rPr lang="ru-RU" dirty="0" smtClean="0"/>
              <a:t>ниже</a:t>
            </a:r>
            <a:r>
              <a:rPr lang="en-US" dirty="0" smtClean="0"/>
              <a:t> </a:t>
            </a:r>
            <a:r>
              <a:rPr lang="ru-RU" dirty="0" smtClean="0"/>
              <a:t>𝑇</a:t>
            </a:r>
            <a:r>
              <a:rPr lang="ru-RU" baseline="-25000" dirty="0" smtClean="0"/>
              <a:t>𝑐</a:t>
            </a:r>
            <a:r>
              <a:rPr lang="ru-RU" dirty="0" smtClean="0"/>
              <a:t> </a:t>
            </a:r>
            <a:r>
              <a:rPr lang="ru-RU" dirty="0"/>
              <a:t>измеренное время поперечной спиновой </a:t>
            </a:r>
            <a:r>
              <a:rPr lang="ru-RU" dirty="0" smtClean="0"/>
              <a:t>релаксации ионов</a:t>
            </a:r>
            <a:r>
              <a:rPr lang="en-US" dirty="0" smtClean="0"/>
              <a:t> </a:t>
            </a:r>
            <a:r>
              <a:rPr lang="ru-RU" dirty="0"/>
              <a:t>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en-US" dirty="0" smtClean="0"/>
              <a:t> </a:t>
            </a:r>
            <a:r>
              <a:rPr lang="ru-RU" dirty="0"/>
              <a:t>𝑇</a:t>
            </a:r>
            <a:r>
              <a:rPr lang="ru-RU" baseline="-25000" dirty="0"/>
              <a:t>2 </a:t>
            </a:r>
            <a:r>
              <a:rPr lang="ru-RU" dirty="0" smtClean="0"/>
              <a:t>определяется </a:t>
            </a:r>
            <a:r>
              <a:rPr lang="ru-RU" dirty="0"/>
              <a:t>спиновой релаксацией дырок за счет спин-орбитального взаимодействия. </a:t>
            </a:r>
            <a:r>
              <a:rPr lang="ru-RU" dirty="0" smtClean="0"/>
              <a:t>При</a:t>
            </a:r>
            <a:r>
              <a:rPr lang="en-US" dirty="0" smtClean="0"/>
              <a:t> </a:t>
            </a:r>
            <a:r>
              <a:rPr lang="ru-RU" dirty="0"/>
              <a:t>𝑇 &gt; </a:t>
            </a:r>
            <a:r>
              <a:rPr lang="ru-RU" dirty="0" smtClean="0"/>
              <a:t>𝑇</a:t>
            </a:r>
            <a:r>
              <a:rPr lang="ru-RU" baseline="-25000" dirty="0" smtClean="0"/>
              <a:t>𝑐</a:t>
            </a:r>
            <a:r>
              <a:rPr lang="ru-RU" dirty="0" smtClean="0"/>
              <a:t> </a:t>
            </a:r>
            <a:r>
              <a:rPr lang="ru-RU" dirty="0"/>
              <a:t>доминирует вклад от флуктуации спина в ансамбле дырок. Из-за взаимодействия со спиновой подсистемой дырок при переходе из ПМ в ФМ фазу происходит перенормировка эффективного g-фактора </a:t>
            </a:r>
            <a:r>
              <a:rPr lang="ru-RU" dirty="0" smtClean="0"/>
              <a:t>иона</a:t>
            </a:r>
            <a:r>
              <a:rPr lang="en-US" dirty="0" smtClean="0"/>
              <a:t> </a:t>
            </a:r>
            <a:r>
              <a:rPr lang="ru-RU" dirty="0"/>
              <a:t>𝑀𝑛</a:t>
            </a:r>
            <a:r>
              <a:rPr lang="ru-RU" baseline="30000" dirty="0"/>
              <a:t>2</a:t>
            </a:r>
            <a:r>
              <a:rPr lang="ru-RU" baseline="30000" dirty="0" smtClean="0"/>
              <a:t>+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5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04664"/>
            <a:ext cx="8496944" cy="583264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7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08720"/>
            <a:ext cx="3699160" cy="25922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96752"/>
            <a:ext cx="2967862" cy="2592288"/>
          </a:xfrm>
          <a:prstGeom prst="rect">
            <a:avLst/>
          </a:prstGeom>
        </p:spPr>
      </p:pic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98000"/>
              </p:ext>
            </p:extLst>
          </p:nvPr>
        </p:nvGraphicFramePr>
        <p:xfrm>
          <a:off x="1331640" y="371703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84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" y="980728"/>
            <a:ext cx="2317998" cy="28803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7" y="4221088"/>
            <a:ext cx="2261674" cy="21068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7" y="988864"/>
            <a:ext cx="2664794" cy="3744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80728"/>
            <a:ext cx="2747664" cy="39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dirty="0"/>
              <a:t>Глава </a:t>
            </a:r>
            <a:r>
              <a:rPr lang="en-US" sz="2000" dirty="0" smtClean="0"/>
              <a:t>5</a:t>
            </a:r>
            <a:r>
              <a:rPr lang="ru-RU" sz="2000" dirty="0" smtClean="0"/>
              <a:t>. </a:t>
            </a:r>
            <a:r>
              <a:rPr lang="ru-RU" sz="2000" dirty="0"/>
              <a:t>Влияние размерного квантования на спиновую поляризацию дырок в структурах с квантовыми ямами </a:t>
            </a:r>
            <a:r>
              <a:rPr lang="ru-RU" sz="2000" dirty="0" smtClean="0"/>
              <a:t>РМП (</a:t>
            </a:r>
            <a:r>
              <a:rPr lang="ru-RU" sz="2000" dirty="0" err="1" smtClean="0"/>
              <a:t>Ga,Mn</a:t>
            </a:r>
            <a:r>
              <a:rPr lang="ru-RU" sz="2000" dirty="0" smtClean="0"/>
              <a:t>)</a:t>
            </a:r>
            <a:r>
              <a:rPr lang="ru-RU" sz="2000" dirty="0" err="1" smtClean="0"/>
              <a:t>As</a:t>
            </a:r>
            <a:r>
              <a:rPr lang="ru-RU" sz="2000" dirty="0" smtClean="0"/>
              <a:t>/</a:t>
            </a:r>
            <a:r>
              <a:rPr lang="ru-RU" sz="2000" dirty="0" err="1" smtClean="0"/>
              <a:t>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94206"/>
            <a:ext cx="2664794" cy="37444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59926"/>
            <a:ext cx="2747664" cy="39060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196752"/>
            <a:ext cx="1918736" cy="1440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845679"/>
            <a:ext cx="2449606" cy="20162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1" y="4871860"/>
            <a:ext cx="3671324" cy="18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9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576064"/>
          </a:xfrm>
        </p:spPr>
        <p:txBody>
          <a:bodyPr>
            <a:noAutofit/>
          </a:bodyPr>
          <a:lstStyle/>
          <a:p>
            <a:r>
              <a:rPr lang="ru-RU" sz="2000" smtClean="0"/>
              <a:t>Глава </a:t>
            </a:r>
            <a:r>
              <a:rPr lang="en-US" sz="2000" smtClean="0"/>
              <a:t>5</a:t>
            </a:r>
            <a:r>
              <a:rPr lang="ru-RU" sz="2000" smtClean="0"/>
              <a:t>. Влияние размерного квантования на спиновую поляризацию дырок в структурах с квантовыми ямами РМП (Ga,Mn)As/AlAs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3" name="Объект 7"/>
          <p:cNvSpPr>
            <a:spLocks noGrp="1"/>
          </p:cNvSpPr>
          <p:nvPr>
            <p:ph idx="1"/>
          </p:nvPr>
        </p:nvSpPr>
        <p:spPr>
          <a:xfrm>
            <a:off x="323528" y="836712"/>
            <a:ext cx="8496944" cy="5400600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Исследованы спектры ГФЛ и их поляризация в магнитном поле в </a:t>
            </a:r>
            <a:r>
              <a:rPr lang="ru-RU" dirty="0" err="1"/>
              <a:t>ферромагнитных</a:t>
            </a:r>
            <a:r>
              <a:rPr lang="ru-RU" dirty="0"/>
              <a:t> СКЯ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. Анализ данных поляризованной ФЛ приводит к следующим выводам: </a:t>
            </a:r>
            <a:endParaRPr lang="en-US" dirty="0"/>
          </a:p>
          <a:p>
            <a:r>
              <a:rPr lang="ru-RU" dirty="0" smtClean="0"/>
              <a:t>Размерное </a:t>
            </a:r>
            <a:r>
              <a:rPr lang="ru-RU" dirty="0"/>
              <a:t>квантование сильно изменяет электронную структуру акцептора </a:t>
            </a:r>
            <a:r>
              <a:rPr lang="ru-RU" dirty="0" err="1"/>
              <a:t>Mn</a:t>
            </a:r>
            <a:r>
              <a:rPr lang="ru-RU" dirty="0"/>
              <a:t>. Но даже в самых узких КЯ случайные деформационные или электрические поля в плоскости КЯ оказывают большое влияние на степень </a:t>
            </a:r>
            <a:r>
              <a:rPr lang="ru-RU" dirty="0" smtClean="0"/>
              <a:t>поляризации </a:t>
            </a:r>
            <a:r>
              <a:rPr lang="ru-RU" dirty="0"/>
              <a:t>дырок, связанных с одиночным акцептором </a:t>
            </a:r>
            <a:r>
              <a:rPr lang="ru-RU" dirty="0" err="1"/>
              <a:t>Mn</a:t>
            </a:r>
            <a:r>
              <a:rPr lang="ru-RU" dirty="0"/>
              <a:t> (в легированных образцах) или локализованных в акцепторной примесной зоне (в РМП). Этот эффект сильно подавляет циркулярную и линейную поляризацию ФЛ. Поэтому максимальная величина поляризации ФЛ (которая была бы возможна при отсутствии размерного квантования и случайных полей) не может быть достигнута. </a:t>
            </a:r>
            <a:endParaRPr lang="en-US" dirty="0" smtClean="0"/>
          </a:p>
          <a:p>
            <a:r>
              <a:rPr lang="ru-RU" dirty="0" smtClean="0"/>
              <a:t>Теоретическая </a:t>
            </a:r>
            <a:r>
              <a:rPr lang="ru-RU" dirty="0"/>
              <a:t>модель из работы </a:t>
            </a:r>
            <a:r>
              <a:rPr lang="ru-RU" dirty="0">
                <a:solidFill>
                  <a:srgbClr val="FF0000"/>
                </a:solidFill>
              </a:rPr>
              <a:t>[93]</a:t>
            </a:r>
            <a:r>
              <a:rPr lang="ru-RU" dirty="0"/>
              <a:t>, развитая для одиночного акцептора </a:t>
            </a:r>
            <a:r>
              <a:rPr lang="ru-RU" dirty="0" err="1"/>
              <a:t>Mn</a:t>
            </a:r>
            <a:r>
              <a:rPr lang="ru-RU" dirty="0"/>
              <a:t> в КЯ, также удовлетворительно описывает поляризационные свойства ГФЛ и КФЛ в </a:t>
            </a:r>
            <a:r>
              <a:rPr lang="ru-RU" dirty="0" err="1"/>
              <a:t>ферромагнитных</a:t>
            </a:r>
            <a:r>
              <a:rPr lang="ru-RU" dirty="0"/>
              <a:t> СКЯ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. </a:t>
            </a:r>
            <a:endParaRPr lang="en-US" dirty="0"/>
          </a:p>
          <a:p>
            <a:r>
              <a:rPr lang="ru-RU" dirty="0" smtClean="0"/>
              <a:t>Полученные </a:t>
            </a:r>
            <a:r>
              <a:rPr lang="ru-RU" dirty="0"/>
              <a:t>экспериментальные данные и их теоретический анализ демонстрируют, что наблюдаемая поляризация ФЛ в СКЯ РМП 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может быть объяснена только в модели, предполагающей, что дырки, участвующие в </a:t>
            </a:r>
            <a:r>
              <a:rPr lang="ru-RU" dirty="0" err="1"/>
              <a:t>излучательной</a:t>
            </a:r>
            <a:r>
              <a:rPr lang="ru-RU" dirty="0"/>
              <a:t> рекомбинации с </a:t>
            </a:r>
            <a:r>
              <a:rPr lang="ru-RU" dirty="0" err="1"/>
              <a:t>фотовозбужденными</a:t>
            </a:r>
            <a:r>
              <a:rPr lang="ru-RU" dirty="0"/>
              <a:t> электронами, локализованы в примесной зоне.</a:t>
            </a:r>
          </a:p>
        </p:txBody>
      </p:sp>
    </p:spTree>
    <p:extLst>
      <p:ext uri="{BB962C8B-B14F-4D97-AF65-F5344CB8AC3E}">
        <p14:creationId xmlns:p14="http://schemas.microsoft.com/office/powerpoint/2010/main" val="40022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Схема экспериментальной установки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27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2696"/>
            <a:ext cx="7776866" cy="5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Схема экспериментальной установки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28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836712"/>
            <a:ext cx="4235284" cy="56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Разбавленные магнитные полупроводники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29</a:t>
            </a:fld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763688" y="4109339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Сравнение прямозонных (</a:t>
            </a:r>
            <a:r>
              <a:rPr lang="en-US" dirty="0" smtClean="0"/>
              <a:t>III-V</a:t>
            </a:r>
            <a:r>
              <a:rPr lang="ru-RU" dirty="0" smtClean="0"/>
              <a:t>), легированных </a:t>
            </a:r>
            <a:r>
              <a:rPr lang="en-US" dirty="0" err="1" smtClean="0"/>
              <a:t>Mn</a:t>
            </a:r>
            <a:r>
              <a:rPr lang="en-US" dirty="0" smtClean="0"/>
              <a:t>:</a:t>
            </a:r>
            <a:endParaRPr lang="ru-RU" dirty="0"/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67067"/>
              </p:ext>
            </p:extLst>
          </p:nvPr>
        </p:nvGraphicFramePr>
        <p:xfrm>
          <a:off x="1475656" y="464384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140296"/>
                <a:gridCol w="1907704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РМП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Tc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K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Eg</a:t>
                      </a:r>
                      <a:r>
                        <a:rPr lang="en-US" sz="1800" dirty="0" smtClean="0"/>
                        <a:t> </a:t>
                      </a:r>
                      <a:r>
                        <a:rPr lang="ru-RU" sz="1800" dirty="0" smtClean="0"/>
                        <a:t>при </a:t>
                      </a:r>
                      <a:r>
                        <a:rPr lang="en-US" sz="1800" dirty="0" smtClean="0"/>
                        <a:t>300K, </a:t>
                      </a:r>
                      <a:r>
                        <a:rPr lang="en-US" sz="1800" dirty="0" err="1" smtClean="0"/>
                        <a:t>eV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Источник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Ga,Mn</a:t>
                      </a:r>
                      <a:r>
                        <a:rPr lang="en-US" sz="1800" dirty="0" smtClean="0"/>
                        <a:t>)As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185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1.4</a:t>
                      </a:r>
                      <a:r>
                        <a:rPr lang="ru-RU" sz="1800" dirty="0" smtClean="0"/>
                        <a:t>2</a:t>
                      </a:r>
                      <a:r>
                        <a:rPr lang="en-US" sz="1800" dirty="0" smtClean="0"/>
                        <a:t> 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[1]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In,Mn</a:t>
                      </a:r>
                      <a:r>
                        <a:rPr lang="en-US" sz="1800" dirty="0" smtClean="0"/>
                        <a:t>)As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0.354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[2]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Ga,Mn</a:t>
                      </a:r>
                      <a:r>
                        <a:rPr lang="en-US" sz="1800" dirty="0" smtClean="0"/>
                        <a:t>)N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3.39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[4]</a:t>
                      </a:r>
                      <a:endParaRPr lang="ru-RU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In,Mn</a:t>
                      </a:r>
                      <a:r>
                        <a:rPr lang="en-US" sz="1800" dirty="0" smtClean="0"/>
                        <a:t>)P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1.</a:t>
                      </a:r>
                      <a:r>
                        <a:rPr lang="en-US" sz="1800" dirty="0" smtClean="0"/>
                        <a:t>34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Оглавление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54461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Введение</a:t>
            </a:r>
          </a:p>
          <a:p>
            <a:r>
              <a:rPr lang="ru-RU" dirty="0" smtClean="0"/>
              <a:t>Глава </a:t>
            </a:r>
            <a:r>
              <a:rPr lang="en-US" dirty="0" smtClean="0"/>
              <a:t>1</a:t>
            </a:r>
            <a:r>
              <a:rPr lang="ru-RU" dirty="0" smtClean="0"/>
              <a:t>. Методика эксперимента</a:t>
            </a:r>
          </a:p>
          <a:p>
            <a:r>
              <a:rPr lang="ru-RU" dirty="0" smtClean="0"/>
              <a:t>Глава </a:t>
            </a:r>
            <a:r>
              <a:rPr lang="en-US" dirty="0" smtClean="0"/>
              <a:t>2</a:t>
            </a:r>
            <a:r>
              <a:rPr lang="ru-RU" dirty="0" smtClean="0"/>
              <a:t>. Энергетическая структура одиночного акцептора </a:t>
            </a:r>
            <a:r>
              <a:rPr lang="ru-RU" dirty="0" err="1" smtClean="0"/>
              <a:t>Mn</a:t>
            </a:r>
            <a:r>
              <a:rPr lang="ru-RU" dirty="0" smtClean="0"/>
              <a:t> в </a:t>
            </a:r>
            <a:r>
              <a:rPr lang="en-US" dirty="0" err="1" smtClean="0"/>
              <a:t>GaAs:Mn</a:t>
            </a:r>
            <a:endParaRPr lang="ru-RU" dirty="0" smtClean="0"/>
          </a:p>
          <a:p>
            <a:r>
              <a:rPr lang="ru-RU" dirty="0" smtClean="0"/>
              <a:t>Глава </a:t>
            </a:r>
            <a:r>
              <a:rPr lang="en-US" dirty="0" smtClean="0"/>
              <a:t>3</a:t>
            </a:r>
            <a:r>
              <a:rPr lang="ru-RU" dirty="0" smtClean="0"/>
              <a:t>. Влияние внешней одноосной деформации на магнитную анизотропию </a:t>
            </a:r>
            <a:r>
              <a:rPr lang="ru-RU" dirty="0" err="1" smtClean="0"/>
              <a:t>ферромагнитных</a:t>
            </a:r>
            <a:r>
              <a:rPr lang="ru-RU" dirty="0" smtClean="0"/>
              <a:t> пленок (</a:t>
            </a:r>
            <a:r>
              <a:rPr lang="en-US" dirty="0" err="1" smtClean="0"/>
              <a:t>Ga,Mn</a:t>
            </a:r>
            <a:r>
              <a:rPr lang="en-US" dirty="0" smtClean="0"/>
              <a:t>)As</a:t>
            </a:r>
            <a:endParaRPr lang="ru-RU" dirty="0" smtClean="0"/>
          </a:p>
          <a:p>
            <a:r>
              <a:rPr lang="ru-RU" dirty="0" smtClean="0"/>
              <a:t>Глава </a:t>
            </a:r>
            <a:r>
              <a:rPr lang="en-US" dirty="0" smtClean="0"/>
              <a:t>4</a:t>
            </a:r>
            <a:r>
              <a:rPr lang="ru-RU" dirty="0" smtClean="0"/>
              <a:t>. Влияние размерного квантования на спиновую поляризацию дырок в структурах с квантовыми ямами разбавленного магнитного полупроводника (</a:t>
            </a:r>
            <a:r>
              <a:rPr lang="en-US" dirty="0" err="1" smtClean="0"/>
              <a:t>Ga,Mn</a:t>
            </a:r>
            <a:r>
              <a:rPr lang="en-US" dirty="0" smtClean="0"/>
              <a:t>)As/</a:t>
            </a:r>
            <a:r>
              <a:rPr lang="en-US" dirty="0" err="1" smtClean="0"/>
              <a:t>AlAs</a:t>
            </a:r>
            <a:endParaRPr lang="ru-RU" dirty="0" smtClean="0"/>
          </a:p>
          <a:p>
            <a:r>
              <a:rPr lang="ru-RU" dirty="0" smtClean="0"/>
              <a:t>Глава </a:t>
            </a:r>
            <a:r>
              <a:rPr lang="en-US" dirty="0" smtClean="0"/>
              <a:t>5</a:t>
            </a:r>
            <a:r>
              <a:rPr lang="ru-RU" dirty="0" smtClean="0"/>
              <a:t>. Механизмы </a:t>
            </a:r>
            <a:r>
              <a:rPr lang="ru-RU" dirty="0" err="1" smtClean="0"/>
              <a:t>дефазировки</a:t>
            </a:r>
            <a:r>
              <a:rPr lang="ru-RU" dirty="0" smtClean="0"/>
              <a:t> спинов </a:t>
            </a:r>
            <a:r>
              <a:rPr lang="ru-RU" dirty="0" err="1" smtClean="0"/>
              <a:t>Mn</a:t>
            </a:r>
            <a:r>
              <a:rPr lang="ru-RU" dirty="0" smtClean="0"/>
              <a:t> в </a:t>
            </a:r>
            <a:r>
              <a:rPr lang="ru-RU" dirty="0" err="1" smtClean="0"/>
              <a:t>ферромагнитном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</a:t>
            </a:r>
            <a:endParaRPr lang="ru-RU" dirty="0" smtClean="0"/>
          </a:p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9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922114"/>
          </a:xfrm>
        </p:spPr>
        <p:txBody>
          <a:bodyPr>
            <a:noAutofit/>
          </a:bodyPr>
          <a:lstStyle/>
          <a:p>
            <a:r>
              <a:rPr lang="ru-RU" sz="3200"/>
              <a:t>Список сданных экзаменов и опубликованных статей</a:t>
            </a:r>
            <a:endParaRPr lang="ru-RU" sz="3200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952170"/>
              </p:ext>
            </p:extLst>
          </p:nvPr>
        </p:nvGraphicFramePr>
        <p:xfrm>
          <a:off x="467544" y="1628800"/>
          <a:ext cx="8208913" cy="1066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01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48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0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№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Наименование дисциплины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Срок сдачи экзамена по плану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Фактический срок сдачи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Оценка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Английский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12.2014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23.04.2015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5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Философия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06.2015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09.06.2015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Спец. дисциплина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10.2016</a:t>
                      </a:r>
                      <a:endParaRPr lang="ru-RU" sz="105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28.10.2016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</a:t>
                      </a:r>
                      <a:endParaRPr lang="ru-RU" sz="105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 flipV="1">
            <a:off x="5992813" y="3848546"/>
            <a:ext cx="3024187" cy="292184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Autofit/>
          </a:bodyPr>
          <a:lstStyle/>
          <a:p>
            <a:r>
              <a:rPr lang="ru-RU" sz="2400" dirty="0"/>
              <a:t>1. Метод поляризованной горячей фотолюминесценции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31</a:t>
            </a:fld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00025" y="1559716"/>
            <a:ext cx="5662613" cy="5210670"/>
            <a:chOff x="200025" y="1559716"/>
            <a:chExt cx="5662613" cy="5210670"/>
          </a:xfrm>
        </p:grpSpPr>
        <p:sp>
          <p:nvSpPr>
            <p:cNvPr id="6" name="Прямоугольник 5"/>
            <p:cNvSpPr/>
            <p:nvPr/>
          </p:nvSpPr>
          <p:spPr bwMode="auto">
            <a:xfrm flipV="1">
              <a:off x="200025" y="1559716"/>
              <a:ext cx="5662613" cy="521067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ru-RU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7" name="Рисунок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5354" y="1909105"/>
              <a:ext cx="5590613" cy="456215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sp>
        <p:nvSpPr>
          <p:cNvPr id="8" name="Прямоугольник 7"/>
          <p:cNvSpPr/>
          <p:nvPr/>
        </p:nvSpPr>
        <p:spPr bwMode="auto">
          <a:xfrm flipV="1">
            <a:off x="5992813" y="701375"/>
            <a:ext cx="3024187" cy="2099694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Рисунок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3622" y="3852317"/>
            <a:ext cx="2922568" cy="291807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pSp>
        <p:nvGrpSpPr>
          <p:cNvPr id="11" name="Группа 60"/>
          <p:cNvGrpSpPr>
            <a:grpSpLocks/>
          </p:cNvGrpSpPr>
          <p:nvPr/>
        </p:nvGrpSpPr>
        <p:grpSpPr bwMode="auto">
          <a:xfrm>
            <a:off x="5992813" y="2854236"/>
            <a:ext cx="3024187" cy="903288"/>
            <a:chOff x="9756575" y="967296"/>
            <a:chExt cx="2658660" cy="1149206"/>
          </a:xfrm>
        </p:grpSpPr>
        <p:sp>
          <p:nvSpPr>
            <p:cNvPr id="12" name="Прямоугольник 11"/>
            <p:cNvSpPr/>
            <p:nvPr/>
          </p:nvSpPr>
          <p:spPr>
            <a:xfrm rot="10800000" flipH="1">
              <a:off x="9756575" y="967296"/>
              <a:ext cx="2658660" cy="114920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3" name="Прямоугольник 12"/>
            <p:cNvSpPr/>
            <p:nvPr/>
          </p:nvSpPr>
          <p:spPr>
            <a:xfrm>
              <a:off x="9756575" y="977395"/>
              <a:ext cx="2658660" cy="112900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9060" tIns="99060" rIns="99060" bIns="99060" spcCol="1270" anchor="ctr"/>
            <a:lstStyle/>
            <a:p>
              <a:pPr algn="ctr">
                <a:defRPr/>
              </a:pPr>
              <a:r>
                <a:rPr lang="ru-RU" sz="1700" dirty="0"/>
                <a:t>Схема спектроскопии ГФЛ (сл.) ФМ РМП; </a:t>
              </a:r>
            </a:p>
            <a:p>
              <a:pPr algn="ctr">
                <a:defRPr/>
              </a:pPr>
              <a:r>
                <a:rPr lang="ru-RU" sz="1700" dirty="0"/>
                <a:t>(</a:t>
              </a:r>
              <a:r>
                <a:rPr lang="ru-RU" sz="1700" dirty="0" err="1"/>
                <a:t>сп</a:t>
              </a:r>
              <a:r>
                <a:rPr lang="ru-RU" sz="1700" dirty="0"/>
                <a:t>.) легированный</a:t>
              </a:r>
            </a:p>
          </p:txBody>
        </p:sp>
      </p:grpSp>
      <p:grpSp>
        <p:nvGrpSpPr>
          <p:cNvPr id="14" name="Группа 41"/>
          <p:cNvGrpSpPr>
            <a:grpSpLocks/>
          </p:cNvGrpSpPr>
          <p:nvPr/>
        </p:nvGrpSpPr>
        <p:grpSpPr bwMode="auto">
          <a:xfrm>
            <a:off x="204788" y="701377"/>
            <a:ext cx="5662612" cy="755650"/>
            <a:chOff x="9756575" y="967296"/>
            <a:chExt cx="2658660" cy="1149206"/>
          </a:xfrm>
        </p:grpSpPr>
        <p:sp>
          <p:nvSpPr>
            <p:cNvPr id="15" name="Прямоугольник 14"/>
            <p:cNvSpPr/>
            <p:nvPr/>
          </p:nvSpPr>
          <p:spPr>
            <a:xfrm rot="10800000" flipH="1">
              <a:off x="9756575" y="967296"/>
              <a:ext cx="2658660" cy="114920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6" name="Прямоугольник 15"/>
            <p:cNvSpPr/>
            <p:nvPr/>
          </p:nvSpPr>
          <p:spPr>
            <a:xfrm>
              <a:off x="9756575" y="976953"/>
              <a:ext cx="2658660" cy="11298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9060" tIns="99060" rIns="99060" bIns="99060" spcCol="1270" anchor="ctr"/>
            <a:lstStyle/>
            <a:p>
              <a:pPr algn="ctr">
                <a:defRPr/>
              </a:pPr>
              <a:r>
                <a:rPr lang="ru-RU" sz="1800" dirty="0"/>
                <a:t>Спектры ФЛ и ГФЛ контрольного (</a:t>
              </a:r>
              <a:r>
                <a:rPr lang="en-US" sz="1800" dirty="0"/>
                <a:t>R</a:t>
              </a:r>
              <a:r>
                <a:rPr lang="ru-RU" sz="1800" dirty="0"/>
                <a:t>) и ФМ РМП образцов (</a:t>
              </a:r>
              <a:r>
                <a:rPr lang="en-US" sz="1800" dirty="0"/>
                <a:t>A</a:t>
              </a:r>
              <a:r>
                <a:rPr lang="ru-RU" sz="1800" dirty="0"/>
                <a:t>)</a:t>
              </a:r>
            </a:p>
          </p:txBody>
        </p:sp>
      </p:grpSp>
      <p:sp>
        <p:nvSpPr>
          <p:cNvPr id="18" name="Стрелка вниз 17"/>
          <p:cNvSpPr/>
          <p:nvPr/>
        </p:nvSpPr>
        <p:spPr bwMode="auto">
          <a:xfrm rot="5400000">
            <a:off x="5806281" y="5003007"/>
            <a:ext cx="233363" cy="254000"/>
          </a:xfrm>
          <a:prstGeom prst="downArrow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" name="Рисунок 18" descr="0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42" y="702361"/>
            <a:ext cx="2094651" cy="20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9738" y="116632"/>
            <a:ext cx="8229600" cy="452239"/>
          </a:xfrm>
        </p:spPr>
        <p:txBody>
          <a:bodyPr>
            <a:normAutofit fontScale="90000"/>
          </a:bodyPr>
          <a:lstStyle/>
          <a:p>
            <a:r>
              <a:rPr lang="ru-RU" dirty="0"/>
              <a:t>1. ГФЛ, Результаты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 bwMode="auto">
          <a:xfrm flipV="1">
            <a:off x="4500563" y="641350"/>
            <a:ext cx="3481387" cy="314801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 flipV="1">
            <a:off x="200025" y="3887788"/>
            <a:ext cx="4125913" cy="280828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 flipV="1">
            <a:off x="200025" y="666750"/>
            <a:ext cx="4125913" cy="3122613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Номер слайда 1"/>
          <p:cNvSpPr txBox="1">
            <a:spLocks/>
          </p:cNvSpPr>
          <p:nvPr/>
        </p:nvSpPr>
        <p:spPr bwMode="auto">
          <a:xfrm>
            <a:off x="457200" y="630932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ru-RU"/>
            </a:defPPr>
            <a:lvl1pPr marL="0" algn="l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566E19-C382-4019-8C24-371D7837FB34}" type="slidenum">
              <a:rPr lang="ru-RU" smtClean="0">
                <a:cs typeface="Arial" charset="0"/>
              </a:rPr>
              <a:pPr/>
              <a:t>32</a:t>
            </a:fld>
            <a:endParaRPr lang="ru-RU">
              <a:cs typeface="Arial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620713"/>
            <a:ext cx="3514725" cy="313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3860800"/>
            <a:ext cx="4173538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620713"/>
            <a:ext cx="3413125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 bwMode="auto">
          <a:xfrm flipV="1">
            <a:off x="4500563" y="3887788"/>
            <a:ext cx="3484562" cy="2808287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ru-RU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3" name="Группа 50"/>
          <p:cNvGrpSpPr>
            <a:grpSpLocks/>
          </p:cNvGrpSpPr>
          <p:nvPr/>
        </p:nvGrpSpPr>
        <p:grpSpPr bwMode="auto">
          <a:xfrm rot="-5400000">
            <a:off x="6440488" y="3287713"/>
            <a:ext cx="4176712" cy="569912"/>
            <a:chOff x="4528727" y="44465"/>
            <a:chExt cx="2478170" cy="361566"/>
          </a:xfrm>
        </p:grpSpPr>
        <p:sp>
          <p:nvSpPr>
            <p:cNvPr id="14" name="Прямоугольник 13"/>
            <p:cNvSpPr/>
            <p:nvPr/>
          </p:nvSpPr>
          <p:spPr>
            <a:xfrm>
              <a:off x="4528727" y="44465"/>
              <a:ext cx="2478170" cy="3615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15" name="Прямоугольник 14"/>
            <p:cNvSpPr/>
            <p:nvPr/>
          </p:nvSpPr>
          <p:spPr>
            <a:xfrm>
              <a:off x="4528727" y="44465"/>
              <a:ext cx="2478170" cy="3615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34290" tIns="34290" rIns="34290" bIns="34290" spcCol="1270" anchor="ctr"/>
            <a:lstStyle/>
            <a:p>
              <a:pPr algn="ctr"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2600" dirty="0"/>
                <a:t>Деформация</a:t>
              </a:r>
            </a:p>
          </p:txBody>
        </p:sp>
      </p:grpSp>
      <p:sp>
        <p:nvSpPr>
          <p:cNvPr id="16" name="Стрелка вниз 15"/>
          <p:cNvSpPr/>
          <p:nvPr/>
        </p:nvSpPr>
        <p:spPr>
          <a:xfrm>
            <a:off x="8172450" y="766763"/>
            <a:ext cx="720725" cy="56991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sp>
      <p:sp>
        <p:nvSpPr>
          <p:cNvPr id="17" name="Стрелка вверх 16"/>
          <p:cNvSpPr/>
          <p:nvPr/>
        </p:nvSpPr>
        <p:spPr>
          <a:xfrm>
            <a:off x="8172450" y="5805488"/>
            <a:ext cx="719138" cy="569912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sp>
      <p:sp>
        <p:nvSpPr>
          <p:cNvPr id="18" name="Прямоугольник 9"/>
          <p:cNvSpPr>
            <a:spLocks noChangeArrowheads="1"/>
          </p:cNvSpPr>
          <p:nvPr/>
        </p:nvSpPr>
        <p:spPr bwMode="auto">
          <a:xfrm>
            <a:off x="1011238" y="711200"/>
            <a:ext cx="21209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ct val="35000"/>
              </a:spcAft>
            </a:pPr>
            <a:r>
              <a:rPr lang="ru-RU" sz="1800"/>
              <a:t>Легированный (</a:t>
            </a:r>
            <a:r>
              <a:rPr lang="en-US" sz="1800"/>
              <a:t>R</a:t>
            </a:r>
            <a:r>
              <a:rPr lang="ru-RU" sz="1800"/>
              <a:t>)</a:t>
            </a:r>
          </a:p>
        </p:txBody>
      </p:sp>
      <p:sp>
        <p:nvSpPr>
          <p:cNvPr id="19" name="Прямоугольник 68"/>
          <p:cNvSpPr>
            <a:spLocks noChangeArrowheads="1"/>
          </p:cNvSpPr>
          <p:nvPr/>
        </p:nvSpPr>
        <p:spPr bwMode="auto">
          <a:xfrm>
            <a:off x="6372225" y="692150"/>
            <a:ext cx="1498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ct val="35000"/>
              </a:spcAft>
            </a:pPr>
            <a:r>
              <a:rPr lang="ru-RU" sz="1800"/>
              <a:t>ФМ РМП (</a:t>
            </a:r>
            <a:r>
              <a:rPr lang="en-US" sz="1800"/>
              <a:t>A</a:t>
            </a:r>
            <a:r>
              <a:rPr lang="ru-RU" sz="1800"/>
              <a:t>)</a:t>
            </a:r>
          </a:p>
        </p:txBody>
      </p:sp>
      <p:sp>
        <p:nvSpPr>
          <p:cNvPr id="20" name="Прямоугольник 69"/>
          <p:cNvSpPr>
            <a:spLocks noChangeArrowheads="1"/>
          </p:cNvSpPr>
          <p:nvPr/>
        </p:nvSpPr>
        <p:spPr bwMode="auto">
          <a:xfrm>
            <a:off x="903288" y="4282807"/>
            <a:ext cx="23368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400050">
              <a:lnSpc>
                <a:spcPct val="90000"/>
              </a:lnSpc>
              <a:spcAft>
                <a:spcPts val="400"/>
              </a:spcAft>
            </a:pPr>
            <a:r>
              <a:rPr lang="ru-RU" sz="1800" dirty="0"/>
              <a:t>ФМ РМП (</a:t>
            </a:r>
            <a:r>
              <a:rPr lang="en-US" sz="1800" dirty="0"/>
              <a:t>A</a:t>
            </a:r>
            <a:r>
              <a:rPr lang="ru-RU" sz="1800" dirty="0"/>
              <a:t>) (круги) </a:t>
            </a:r>
            <a:endParaRPr lang="en-US" sz="1800" dirty="0"/>
          </a:p>
          <a:p>
            <a:pPr algn="ctr" defTabSz="400050">
              <a:lnSpc>
                <a:spcPct val="90000"/>
              </a:lnSpc>
              <a:spcAft>
                <a:spcPts val="200"/>
              </a:spcAft>
            </a:pPr>
            <a:r>
              <a:rPr lang="ru-RU" sz="1800" dirty="0"/>
              <a:t>и (</a:t>
            </a:r>
            <a:r>
              <a:rPr lang="en-US" sz="1800" dirty="0"/>
              <a:t>B</a:t>
            </a:r>
            <a:r>
              <a:rPr lang="ru-RU" sz="1800" dirty="0"/>
              <a:t>) (треугольники)</a:t>
            </a:r>
          </a:p>
        </p:txBody>
      </p:sp>
      <p:pic>
        <p:nvPicPr>
          <p:cNvPr id="21" name="Рисунок 20" descr="JsJh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68322" y="3887788"/>
            <a:ext cx="3334402" cy="2800350"/>
          </a:xfrm>
          <a:prstGeom prst="rect">
            <a:avLst/>
          </a:prstGeom>
        </p:spPr>
      </p:pic>
      <p:sp>
        <p:nvSpPr>
          <p:cNvPr id="22" name="Прямоугольник 74"/>
          <p:cNvSpPr>
            <a:spLocks noChangeArrowheads="1"/>
          </p:cNvSpPr>
          <p:nvPr/>
        </p:nvSpPr>
        <p:spPr bwMode="auto">
          <a:xfrm>
            <a:off x="4500563" y="6282708"/>
            <a:ext cx="239996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400050">
              <a:lnSpc>
                <a:spcPct val="90000"/>
              </a:lnSpc>
              <a:spcAft>
                <a:spcPts val="400"/>
              </a:spcAft>
            </a:pPr>
            <a:r>
              <a:rPr lang="ru-RU" sz="1800" dirty="0"/>
              <a:t>АФМ характер (</a:t>
            </a:r>
            <a:r>
              <a:rPr lang="en-US" sz="1800" dirty="0"/>
              <a:t>F=1</a:t>
            </a:r>
            <a:r>
              <a:rPr lang="ru-RU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75427"/>
          </a:xfrm>
        </p:spPr>
        <p:txBody>
          <a:bodyPr>
            <a:normAutofit fontScale="90000"/>
          </a:bodyPr>
          <a:lstStyle/>
          <a:p>
            <a:r>
              <a:rPr lang="ru-RU" sz="2300" dirty="0"/>
              <a:t>2. Механизмы поперечной спиновой релаксации ионов </a:t>
            </a:r>
            <a:r>
              <a:rPr lang="ru-RU" sz="2300" dirty="0" err="1"/>
              <a:t>Mn</a:t>
            </a:r>
            <a:r>
              <a:rPr lang="ru-RU" sz="2300" dirty="0"/>
              <a:t> в ФМ (</a:t>
            </a:r>
            <a:r>
              <a:rPr lang="ru-RU" sz="2300" dirty="0" err="1"/>
              <a:t>Ga,Mn</a:t>
            </a:r>
            <a:r>
              <a:rPr lang="ru-RU" sz="2300" dirty="0"/>
              <a:t>)</a:t>
            </a:r>
            <a:r>
              <a:rPr lang="ru-RU" sz="2300" dirty="0" err="1"/>
              <a:t>As</a:t>
            </a:r>
            <a:r>
              <a:rPr lang="ru-RU" sz="2300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33</a:t>
            </a:fld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8" y="954004"/>
            <a:ext cx="3660912" cy="2726517"/>
          </a:xfrm>
        </p:spPr>
      </p:pic>
      <p:sp>
        <p:nvSpPr>
          <p:cNvPr id="6" name="Номер слайда 3"/>
          <p:cNvSpPr txBox="1">
            <a:spLocks/>
          </p:cNvSpPr>
          <p:nvPr/>
        </p:nvSpPr>
        <p:spPr>
          <a:xfrm>
            <a:off x="457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28B71C5-36FD-46C7-B2AC-8EA376F8FBFC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135136" y="950065"/>
            <a:ext cx="32689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Спектры неупругого рассеяния </a:t>
            </a:r>
          </a:p>
          <a:p>
            <a:r>
              <a:rPr lang="ru-RU" sz="1800" dirty="0"/>
              <a:t>с переворотом спина</a:t>
            </a:r>
          </a:p>
          <a:p>
            <a:r>
              <a:rPr lang="ru-RU" sz="1800" dirty="0"/>
              <a:t>Ч. - </a:t>
            </a:r>
            <a:r>
              <a:rPr lang="en-US" sz="1800" dirty="0"/>
              <a:t>R, </a:t>
            </a:r>
            <a:r>
              <a:rPr lang="ru-RU" sz="1800" dirty="0" err="1"/>
              <a:t>кр</a:t>
            </a:r>
            <a:r>
              <a:rPr lang="ru-RU" sz="1800" dirty="0"/>
              <a:t>.+</a:t>
            </a:r>
            <a:r>
              <a:rPr lang="ru-RU" sz="1800" dirty="0" err="1"/>
              <a:t>син</a:t>
            </a:r>
            <a:r>
              <a:rPr lang="ru-RU" sz="1800" dirty="0"/>
              <a:t>. – </a:t>
            </a:r>
            <a:r>
              <a:rPr lang="en-US" sz="1800" dirty="0"/>
              <a:t>FM2 </a:t>
            </a:r>
            <a:r>
              <a:rPr lang="ru-RU" sz="1800" dirty="0"/>
              <a:t>образец.</a:t>
            </a:r>
          </a:p>
          <a:p>
            <a:r>
              <a:rPr lang="en-US" sz="1800" dirty="0"/>
              <a:t>B=5 </a:t>
            </a:r>
            <a:r>
              <a:rPr lang="ru-RU" sz="1800" dirty="0"/>
              <a:t>Т, геометрия </a:t>
            </a:r>
            <a:r>
              <a:rPr lang="ru-RU" dirty="0" err="1"/>
              <a:t>Ф</a:t>
            </a:r>
            <a:r>
              <a:rPr lang="ru-RU" sz="1800" dirty="0" err="1"/>
              <a:t>ойгта</a:t>
            </a:r>
            <a:r>
              <a:rPr lang="ru-RU" sz="1800" dirty="0"/>
              <a:t>.</a:t>
            </a:r>
          </a:p>
        </p:txBody>
      </p:sp>
      <p:pic>
        <p:nvPicPr>
          <p:cNvPr id="8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6572" y="2183445"/>
            <a:ext cx="3446597" cy="272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4759445" y="4909918"/>
            <a:ext cx="4154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Зависимость энергетического сдвига</a:t>
            </a:r>
          </a:p>
          <a:p>
            <a:r>
              <a:rPr lang="ru-RU" sz="1800" dirty="0"/>
              <a:t>линии </a:t>
            </a:r>
            <a:r>
              <a:rPr lang="en-US" sz="1800" dirty="0" err="1"/>
              <a:t>Mn</a:t>
            </a:r>
            <a:r>
              <a:rPr lang="en-US" sz="1800" dirty="0"/>
              <a:t> </a:t>
            </a:r>
            <a:r>
              <a:rPr lang="ru-RU" sz="1800" dirty="0"/>
              <a:t>от </a:t>
            </a:r>
            <a:r>
              <a:rPr lang="ru-RU" sz="1800" dirty="0" err="1"/>
              <a:t>м.п</a:t>
            </a:r>
            <a:r>
              <a:rPr lang="ru-RU" sz="1800" dirty="0"/>
              <a:t>. для </a:t>
            </a:r>
            <a:r>
              <a:rPr lang="en-US" sz="1800" dirty="0"/>
              <a:t>FM2</a:t>
            </a:r>
            <a:endParaRPr 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" y="3733768"/>
            <a:ext cx="3902241" cy="29657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163263" y="5763602"/>
            <a:ext cx="4870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Температурная зависимость эффективного</a:t>
            </a:r>
          </a:p>
          <a:p>
            <a:r>
              <a:rPr lang="en-US" sz="1800" dirty="0"/>
              <a:t>g-</a:t>
            </a:r>
            <a:r>
              <a:rPr lang="ru-RU" sz="1800" dirty="0"/>
              <a:t>фактора </a:t>
            </a:r>
            <a:r>
              <a:rPr lang="en-US" sz="1800" dirty="0" err="1"/>
              <a:t>Mn</a:t>
            </a:r>
            <a:r>
              <a:rPr lang="en-US" sz="1800" dirty="0"/>
              <a:t> </a:t>
            </a:r>
            <a:r>
              <a:rPr lang="ru-RU" sz="1800" dirty="0"/>
              <a:t>для </a:t>
            </a:r>
            <a:r>
              <a:rPr lang="en-US" sz="1800" dirty="0"/>
              <a:t>FM2</a:t>
            </a:r>
            <a:endParaRPr lang="ru-RU" sz="1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922947" y="3433054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647 </a:t>
            </a:r>
            <a:r>
              <a:rPr lang="ru-RU" sz="1800" dirty="0" err="1"/>
              <a:t>нм</a:t>
            </a:r>
            <a:r>
              <a:rPr lang="ru-RU" sz="1800" dirty="0"/>
              <a:t> </a:t>
            </a:r>
            <a:r>
              <a:rPr lang="en-US" sz="1800" dirty="0"/>
              <a:t>Kr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6381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sz="2300" dirty="0"/>
              <a:t>2. Механизмы поперечной спиновой релаксации ионов </a:t>
            </a:r>
            <a:r>
              <a:rPr lang="ru-RU" sz="2300" dirty="0" err="1"/>
              <a:t>Mn</a:t>
            </a:r>
            <a:r>
              <a:rPr lang="ru-RU" sz="2300" dirty="0"/>
              <a:t> в ФМ (</a:t>
            </a:r>
            <a:r>
              <a:rPr lang="ru-RU" sz="2300" dirty="0" err="1"/>
              <a:t>Ga,Mn</a:t>
            </a:r>
            <a:r>
              <a:rPr lang="ru-RU" sz="2300" dirty="0"/>
              <a:t>)</a:t>
            </a:r>
            <a:r>
              <a:rPr lang="ru-RU" sz="2300" dirty="0" err="1"/>
              <a:t>As</a:t>
            </a:r>
            <a:r>
              <a:rPr lang="ru-RU" sz="2300" dirty="0"/>
              <a:t>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34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6" y="913151"/>
            <a:ext cx="3753337" cy="26598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08188" y="836712"/>
            <a:ext cx="365952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Температурная зависимость</a:t>
            </a:r>
          </a:p>
          <a:p>
            <a:r>
              <a:rPr lang="ru-RU" dirty="0"/>
              <a:t>ширины линии </a:t>
            </a:r>
            <a:r>
              <a:rPr lang="ru-RU" dirty="0" err="1"/>
              <a:t>энерг</a:t>
            </a:r>
            <a:r>
              <a:rPr lang="ru-RU" dirty="0"/>
              <a:t>. сдвига,</a:t>
            </a:r>
          </a:p>
          <a:p>
            <a:r>
              <a:rPr lang="en-US" dirty="0"/>
              <a:t>B=5 </a:t>
            </a:r>
            <a:r>
              <a:rPr lang="ru-RU" dirty="0"/>
              <a:t>Т. Ниже Тс мало чувствительна.</a:t>
            </a:r>
            <a:endParaRPr lang="en-US" dirty="0"/>
          </a:p>
          <a:p>
            <a:r>
              <a:rPr lang="el-GR" dirty="0"/>
              <a:t>γ</a:t>
            </a:r>
            <a:r>
              <a:rPr lang="en-US" dirty="0"/>
              <a:t> -  </a:t>
            </a:r>
            <a:r>
              <a:rPr lang="ru-RU" dirty="0"/>
              <a:t>частота поперечной </a:t>
            </a:r>
          </a:p>
          <a:p>
            <a:r>
              <a:rPr lang="ru-RU" dirty="0"/>
              <a:t>релаксации спина </a:t>
            </a:r>
            <a:r>
              <a:rPr lang="en-US" dirty="0" err="1"/>
              <a:t>Mn</a:t>
            </a:r>
            <a:r>
              <a:rPr lang="ru-RU" dirty="0"/>
              <a:t>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37" y="2348880"/>
            <a:ext cx="4073965" cy="2676036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23528" y="3573016"/>
            <a:ext cx="890051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γ</a:t>
            </a:r>
            <a:r>
              <a:rPr lang="ru-RU" dirty="0"/>
              <a:t> не зависит от </a:t>
            </a:r>
            <a:r>
              <a:rPr lang="ru-RU" dirty="0" err="1"/>
              <a:t>м.п</a:t>
            </a:r>
            <a:r>
              <a:rPr lang="ru-RU" dirty="0"/>
              <a:t>. при 2..5 Т</a:t>
            </a:r>
          </a:p>
          <a:p>
            <a:r>
              <a:rPr lang="ru-RU" dirty="0"/>
              <a:t>при 2 К и 150 К. </a:t>
            </a:r>
          </a:p>
          <a:p>
            <a:r>
              <a:rPr lang="ru-RU" dirty="0"/>
              <a:t>Поперечное время спиновой </a:t>
            </a:r>
            <a:endParaRPr lang="en-US" dirty="0"/>
          </a:p>
          <a:p>
            <a:r>
              <a:rPr lang="ru-RU" dirty="0"/>
              <a:t>релаксации</a:t>
            </a:r>
            <a:r>
              <a:rPr lang="en-US" dirty="0"/>
              <a:t> &gt;=100 ps.</a:t>
            </a:r>
            <a:endParaRPr lang="ru-RU" dirty="0"/>
          </a:p>
          <a:p>
            <a:endParaRPr lang="ru-RU" dirty="0"/>
          </a:p>
          <a:p>
            <a:r>
              <a:rPr lang="ru-RU" dirty="0"/>
              <a:t>Флуктуации намагниченности ведут к </a:t>
            </a:r>
            <a:r>
              <a:rPr lang="ru-RU" dirty="0" err="1"/>
              <a:t>дефазировке</a:t>
            </a:r>
            <a:r>
              <a:rPr lang="ru-RU" dirty="0"/>
              <a:t> спинов </a:t>
            </a:r>
            <a:r>
              <a:rPr lang="en-US" dirty="0" err="1"/>
              <a:t>Mn</a:t>
            </a:r>
            <a:r>
              <a:rPr lang="en-US" dirty="0"/>
              <a:t>.</a:t>
            </a:r>
          </a:p>
          <a:p>
            <a:r>
              <a:rPr lang="ru-RU" dirty="0"/>
              <a:t>2 режима поведения поперечной релаксации спинов </a:t>
            </a:r>
            <a:r>
              <a:rPr lang="en-US" dirty="0" err="1"/>
              <a:t>Mn</a:t>
            </a:r>
            <a:r>
              <a:rPr lang="ru-RU" dirty="0"/>
              <a:t>, 2 вклада</a:t>
            </a:r>
            <a:r>
              <a:rPr lang="en-US" dirty="0"/>
              <a:t>: </a:t>
            </a:r>
          </a:p>
          <a:p>
            <a:pPr marL="342900" indent="-342900">
              <a:buAutoNum type="arabicParenR"/>
            </a:pPr>
            <a:r>
              <a:rPr lang="ru-RU" dirty="0"/>
              <a:t>Ниже </a:t>
            </a:r>
            <a:r>
              <a:rPr lang="en-US" dirty="0" err="1"/>
              <a:t>Tc</a:t>
            </a:r>
            <a:r>
              <a:rPr lang="en-US" dirty="0"/>
              <a:t> </a:t>
            </a:r>
            <a:r>
              <a:rPr lang="ru-RU" dirty="0"/>
              <a:t>в ФМ связана с </a:t>
            </a:r>
            <a:r>
              <a:rPr lang="ru-RU" dirty="0" err="1"/>
              <a:t>дефазировкой</a:t>
            </a:r>
            <a:r>
              <a:rPr lang="ru-RU" dirty="0"/>
              <a:t> спинов</a:t>
            </a:r>
            <a:r>
              <a:rPr lang="en-US" dirty="0"/>
              <a:t> </a:t>
            </a:r>
            <a:r>
              <a:rPr lang="ru-RU" dirty="0"/>
              <a:t>дырок</a:t>
            </a:r>
            <a:r>
              <a:rPr lang="en-US" dirty="0"/>
              <a:t>=&gt;</a:t>
            </a:r>
            <a:r>
              <a:rPr lang="ru-RU" dirty="0"/>
              <a:t> релаксация спинов </a:t>
            </a:r>
            <a:r>
              <a:rPr lang="en-US" dirty="0" err="1"/>
              <a:t>Mn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Выше </a:t>
            </a:r>
            <a:r>
              <a:rPr lang="en-US" dirty="0" err="1"/>
              <a:t>Tc</a:t>
            </a:r>
            <a:r>
              <a:rPr lang="en-US" dirty="0"/>
              <a:t> </a:t>
            </a:r>
            <a:r>
              <a:rPr lang="ru-RU" dirty="0"/>
              <a:t>флуктуации спина ансамбля дырок, растет с </a:t>
            </a:r>
            <a:r>
              <a:rPr lang="en-US" dirty="0"/>
              <a:t>T.</a:t>
            </a:r>
            <a:endParaRPr lang="ru-RU" dirty="0"/>
          </a:p>
          <a:p>
            <a:r>
              <a:rPr lang="ru-RU" u="sng" dirty="0"/>
              <a:t>Исследованы механизмы поперечной спиновой релаксации ионов </a:t>
            </a:r>
            <a:r>
              <a:rPr lang="ru-RU" u="sng" dirty="0" err="1"/>
              <a:t>Mn</a:t>
            </a:r>
            <a:r>
              <a:rPr lang="ru-RU" u="sng" dirty="0"/>
              <a:t> в ФМ (</a:t>
            </a:r>
            <a:r>
              <a:rPr lang="ru-RU" u="sng" dirty="0" err="1"/>
              <a:t>Ga,Mn</a:t>
            </a:r>
            <a:r>
              <a:rPr lang="ru-RU" u="sng" dirty="0"/>
              <a:t>)</a:t>
            </a:r>
            <a:r>
              <a:rPr lang="ru-RU" u="sng" dirty="0" err="1"/>
              <a:t>As</a:t>
            </a:r>
            <a:r>
              <a:rPr lang="ru-RU" u="sng" dirty="0"/>
              <a:t>, </a:t>
            </a:r>
          </a:p>
          <a:p>
            <a:r>
              <a:rPr lang="ru-RU" u="sng" dirty="0"/>
              <a:t>перенормировка g-фактора </a:t>
            </a:r>
            <a:r>
              <a:rPr lang="ru-RU" u="sng" dirty="0" err="1"/>
              <a:t>Mn</a:t>
            </a:r>
            <a:r>
              <a:rPr lang="ru-RU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6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Публикации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ru-RU" dirty="0" smtClean="0"/>
          </a:p>
          <a:p>
            <a:r>
              <a:rPr lang="it-IT" dirty="0" smtClean="0"/>
              <a:t>[</a:t>
            </a:r>
            <a:r>
              <a:rPr lang="it-IT" dirty="0"/>
              <a:t>A1] Sapega V. F., Kraynov I. V., Sablina N. I, Dimitriev G. S., Averkiev N. S</a:t>
            </a:r>
            <a:r>
              <a:rPr lang="it-IT" dirty="0" smtClean="0"/>
              <a:t>.,</a:t>
            </a:r>
            <a:r>
              <a:rPr lang="ru-RU" dirty="0" smtClean="0"/>
              <a:t> </a:t>
            </a:r>
            <a:r>
              <a:rPr lang="en-US" dirty="0" err="1" smtClean="0"/>
              <a:t>Ploog</a:t>
            </a:r>
            <a:r>
              <a:rPr lang="en-US" dirty="0" smtClean="0"/>
              <a:t> </a:t>
            </a:r>
            <a:r>
              <a:rPr lang="en-US" dirty="0"/>
              <a:t>K. H. Control of magnetic anisotropy by external fields in </a:t>
            </a:r>
            <a:r>
              <a:rPr lang="en-US" dirty="0" smtClean="0"/>
              <a:t>ferromagnetic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 </a:t>
            </a:r>
            <a:r>
              <a:rPr lang="en-US" dirty="0"/>
              <a:t>// Solid State Communications.— 2013.—Mar.— </a:t>
            </a:r>
            <a:r>
              <a:rPr lang="ru-RU" dirty="0"/>
              <a:t>Т. 157.— </a:t>
            </a:r>
            <a:r>
              <a:rPr lang="en-US" dirty="0"/>
              <a:t>P. 34–37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/>
          </a:p>
          <a:p>
            <a:r>
              <a:rPr lang="en-US" dirty="0"/>
              <a:t>[A2] </a:t>
            </a:r>
            <a:r>
              <a:rPr lang="en-US" dirty="0" err="1"/>
              <a:t>Krainov</a:t>
            </a:r>
            <a:r>
              <a:rPr lang="en-US" dirty="0"/>
              <a:t> I. V., </a:t>
            </a:r>
            <a:r>
              <a:rPr lang="en-US" dirty="0" err="1"/>
              <a:t>Sapega</a:t>
            </a:r>
            <a:r>
              <a:rPr lang="en-US" dirty="0"/>
              <a:t> V. F., </a:t>
            </a:r>
            <a:r>
              <a:rPr lang="en-US" dirty="0" err="1"/>
              <a:t>Averkiev</a:t>
            </a:r>
            <a:r>
              <a:rPr lang="en-US" dirty="0"/>
              <a:t> N. S., </a:t>
            </a:r>
            <a:r>
              <a:rPr lang="en-US" dirty="0" err="1"/>
              <a:t>Dimitriev</a:t>
            </a:r>
            <a:r>
              <a:rPr lang="en-US" dirty="0"/>
              <a:t> G. S., </a:t>
            </a:r>
            <a:r>
              <a:rPr lang="en-US" dirty="0" err="1"/>
              <a:t>Ploog</a:t>
            </a:r>
            <a:r>
              <a:rPr lang="en-US" dirty="0"/>
              <a:t> K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H</a:t>
            </a:r>
            <a:r>
              <a:rPr lang="en-US" dirty="0"/>
              <a:t>., </a:t>
            </a:r>
            <a:r>
              <a:rPr lang="en-US" dirty="0" err="1" smtClean="0"/>
              <a:t>Lähderanta</a:t>
            </a:r>
            <a:r>
              <a:rPr lang="en-US" dirty="0" smtClean="0"/>
              <a:t> </a:t>
            </a:r>
            <a:r>
              <a:rPr lang="en-US" dirty="0"/>
              <a:t>E. Manganese spin </a:t>
            </a:r>
            <a:r>
              <a:rPr lang="en-US" dirty="0" err="1"/>
              <a:t>dephasing</a:t>
            </a:r>
            <a:r>
              <a:rPr lang="en-US" dirty="0"/>
              <a:t> mechanisms in </a:t>
            </a:r>
            <a:r>
              <a:rPr lang="en-US" dirty="0" smtClean="0"/>
              <a:t>ferromagnetic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/>
              <a:t>Ga,Mn</a:t>
            </a:r>
            <a:r>
              <a:rPr lang="en-US" dirty="0"/>
              <a:t>)As // Physical Review B.— 2015.—Dec.— Т. 92, no. 24.— P. 245201</a:t>
            </a:r>
            <a:r>
              <a:rPr lang="en-US" dirty="0" smtClean="0"/>
              <a:t>.</a:t>
            </a:r>
            <a:endParaRPr lang="ru-RU" dirty="0" smtClean="0"/>
          </a:p>
          <a:p>
            <a:endParaRPr lang="en-US" dirty="0"/>
          </a:p>
          <a:p>
            <a:r>
              <a:rPr lang="en-US" dirty="0"/>
              <a:t>[A3] </a:t>
            </a:r>
            <a:r>
              <a:rPr lang="en-US" dirty="0" err="1"/>
              <a:t>Krainov</a:t>
            </a:r>
            <a:r>
              <a:rPr lang="en-US" dirty="0"/>
              <a:t> I. V., Debus J., </a:t>
            </a:r>
            <a:r>
              <a:rPr lang="en-US" dirty="0" err="1"/>
              <a:t>Averkiev</a:t>
            </a:r>
            <a:r>
              <a:rPr lang="en-US" dirty="0"/>
              <a:t> N. S., </a:t>
            </a:r>
            <a:r>
              <a:rPr lang="en-US" dirty="0" err="1"/>
              <a:t>Dimitriev</a:t>
            </a:r>
            <a:r>
              <a:rPr lang="en-US" dirty="0"/>
              <a:t> G. S., </a:t>
            </a:r>
            <a:r>
              <a:rPr lang="en-US" dirty="0" err="1"/>
              <a:t>Sapega</a:t>
            </a:r>
            <a:r>
              <a:rPr lang="en-US" dirty="0"/>
              <a:t> V. F</a:t>
            </a:r>
            <a:r>
              <a:rPr lang="en-US" dirty="0" smtClean="0"/>
              <a:t>.,</a:t>
            </a:r>
            <a:r>
              <a:rPr lang="ru-RU" dirty="0" smtClean="0"/>
              <a:t> </a:t>
            </a:r>
            <a:r>
              <a:rPr lang="en-US" dirty="0" err="1" smtClean="0"/>
              <a:t>Lähderanta</a:t>
            </a:r>
            <a:r>
              <a:rPr lang="en-US" dirty="0" smtClean="0"/>
              <a:t> </a:t>
            </a:r>
            <a:r>
              <a:rPr lang="en-US" dirty="0"/>
              <a:t>E. Fine structure of the </a:t>
            </a:r>
            <a:r>
              <a:rPr lang="en-US" dirty="0" err="1"/>
              <a:t>Mn</a:t>
            </a:r>
            <a:r>
              <a:rPr lang="en-US" dirty="0"/>
              <a:t> acceptor in </a:t>
            </a:r>
            <a:r>
              <a:rPr lang="en-US" dirty="0" err="1"/>
              <a:t>GaAs</a:t>
            </a:r>
            <a:r>
              <a:rPr lang="en-US" dirty="0"/>
              <a:t> // Physical </a:t>
            </a:r>
            <a:r>
              <a:rPr lang="en-US" dirty="0" smtClean="0"/>
              <a:t>Review</a:t>
            </a:r>
            <a:r>
              <a:rPr lang="ru-RU" dirty="0" smtClean="0"/>
              <a:t> </a:t>
            </a:r>
            <a:r>
              <a:rPr lang="es-ES" dirty="0" smtClean="0"/>
              <a:t>B</a:t>
            </a:r>
            <a:r>
              <a:rPr lang="es-ES" dirty="0"/>
              <a:t>.— 2016.—Jun.— Т. 93, no. 23.— P. 235202</a:t>
            </a:r>
            <a:r>
              <a:rPr lang="es-ES" dirty="0" smtClean="0"/>
              <a:t>.</a:t>
            </a:r>
            <a:endParaRPr lang="ru-RU" dirty="0" smtClean="0"/>
          </a:p>
          <a:p>
            <a:endParaRPr lang="es-ES" dirty="0"/>
          </a:p>
          <a:p>
            <a:r>
              <a:rPr lang="ru-RU" dirty="0"/>
              <a:t>[A4] Димитриев Г. С., </a:t>
            </a:r>
            <a:r>
              <a:rPr lang="ru-RU" dirty="0" err="1"/>
              <a:t>Сапега</a:t>
            </a:r>
            <a:r>
              <a:rPr lang="ru-RU" dirty="0"/>
              <a:t> В. Ф., Аверкиев Н. С., </a:t>
            </a:r>
            <a:r>
              <a:rPr lang="ru-RU" dirty="0" err="1"/>
              <a:t>Панайотти</a:t>
            </a:r>
            <a:r>
              <a:rPr lang="ru-RU" dirty="0"/>
              <a:t> И. Е., </a:t>
            </a:r>
            <a:r>
              <a:rPr lang="ru-RU" dirty="0" err="1" smtClean="0"/>
              <a:t>Ploog</a:t>
            </a:r>
            <a:r>
              <a:rPr lang="ru-RU" dirty="0" smtClean="0"/>
              <a:t> K.H</a:t>
            </a:r>
            <a:r>
              <a:rPr lang="ru-RU" dirty="0"/>
              <a:t>. Влияние размерного квантования на спиновую поляризацию </a:t>
            </a:r>
            <a:r>
              <a:rPr lang="ru-RU" dirty="0" smtClean="0"/>
              <a:t>дырок в </a:t>
            </a:r>
            <a:r>
              <a:rPr lang="ru-RU" dirty="0"/>
              <a:t>структурах с квантовыми ямами разбавленного магнитного </a:t>
            </a:r>
            <a:r>
              <a:rPr lang="ru-RU" dirty="0" smtClean="0"/>
              <a:t>полупроводника </a:t>
            </a:r>
            <a:r>
              <a:rPr lang="ru-RU" dirty="0"/>
              <a:t>(</a:t>
            </a:r>
            <a:r>
              <a:rPr lang="ru-RU" dirty="0" err="1"/>
              <a:t>Ga,Mn</a:t>
            </a:r>
            <a:r>
              <a:rPr lang="ru-RU" dirty="0"/>
              <a:t>)</a:t>
            </a:r>
            <a:r>
              <a:rPr lang="ru-RU" dirty="0" err="1"/>
              <a:t>As</a:t>
            </a:r>
            <a:r>
              <a:rPr lang="ru-RU" dirty="0"/>
              <a:t>/</a:t>
            </a:r>
            <a:r>
              <a:rPr lang="ru-RU" dirty="0" err="1"/>
              <a:t>AlAs</a:t>
            </a:r>
            <a:r>
              <a:rPr lang="ru-RU" dirty="0"/>
              <a:t> // Физика твердого тела.— 2017.— Т. 59, № 11.— С</a:t>
            </a:r>
            <a:r>
              <a:rPr lang="ru-RU" dirty="0" smtClean="0"/>
              <a:t>. 2240.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[A5] Димитриев Г. С, </a:t>
            </a:r>
            <a:r>
              <a:rPr lang="ru-RU" dirty="0" err="1"/>
              <a:t>Крайнов</a:t>
            </a:r>
            <a:r>
              <a:rPr lang="ru-RU" dirty="0"/>
              <a:t> И. В, </a:t>
            </a:r>
            <a:r>
              <a:rPr lang="ru-RU" dirty="0" err="1"/>
              <a:t>Сапега</a:t>
            </a:r>
            <a:r>
              <a:rPr lang="ru-RU" dirty="0"/>
              <a:t> В. Ф., Аверкиев Н. С., </a:t>
            </a:r>
            <a:r>
              <a:rPr lang="ru-RU" dirty="0" err="1" smtClean="0"/>
              <a:t>Debus</a:t>
            </a:r>
            <a:r>
              <a:rPr lang="ru-RU" dirty="0" smtClean="0"/>
              <a:t> J</a:t>
            </a:r>
            <a:r>
              <a:rPr lang="ru-RU" dirty="0"/>
              <a:t>., </a:t>
            </a:r>
            <a:r>
              <a:rPr lang="ru-RU" dirty="0" smtClean="0"/>
              <a:t>L</a:t>
            </a:r>
            <a:r>
              <a:rPr lang="en-US" dirty="0" smtClean="0"/>
              <a:t>ä</a:t>
            </a:r>
            <a:r>
              <a:rPr lang="ru-RU" dirty="0" err="1" smtClean="0"/>
              <a:t>hderanta</a:t>
            </a:r>
            <a:r>
              <a:rPr lang="ru-RU" dirty="0" smtClean="0"/>
              <a:t> </a:t>
            </a:r>
            <a:r>
              <a:rPr lang="ru-RU" dirty="0"/>
              <a:t>E. Энергетическая структура одиночного акцептора </a:t>
            </a:r>
            <a:r>
              <a:rPr lang="ru-RU" dirty="0" err="1"/>
              <a:t>Mn</a:t>
            </a:r>
            <a:r>
              <a:rPr lang="ru-RU" dirty="0"/>
              <a:t> </a:t>
            </a:r>
            <a:r>
              <a:rPr lang="ru-RU" dirty="0" smtClean="0"/>
              <a:t>в </a:t>
            </a:r>
            <a:r>
              <a:rPr lang="ru-RU" dirty="0" err="1" smtClean="0"/>
              <a:t>GaAs:Mn</a:t>
            </a:r>
            <a:r>
              <a:rPr lang="ru-RU" dirty="0" smtClean="0"/>
              <a:t> </a:t>
            </a:r>
            <a:r>
              <a:rPr lang="ru-RU" dirty="0"/>
              <a:t>// Физика твердого тела.— 2018.— Т. 60, № 8.— С. 1556.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66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Апробация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Г.С. Димитриев, В.Ф. </a:t>
            </a:r>
            <a:r>
              <a:rPr lang="ru-RU" dirty="0" err="1" smtClean="0"/>
              <a:t>Сапега</a:t>
            </a:r>
            <a:r>
              <a:rPr lang="ru-RU" dirty="0" smtClean="0"/>
              <a:t>, «Влияние одноосной деформации на магнитооптические свойства </a:t>
            </a:r>
            <a:r>
              <a:rPr lang="ru-RU" dirty="0" err="1" smtClean="0"/>
              <a:t>ферромагнитного</a:t>
            </a:r>
            <a:r>
              <a:rPr lang="ru-RU" dirty="0" smtClean="0"/>
              <a:t> полупроводника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», тезисы «15 Всероссийской молодежной конференции по физике полупроводников и </a:t>
            </a:r>
            <a:r>
              <a:rPr lang="ru-RU" dirty="0" err="1" smtClean="0"/>
              <a:t>наноэлектронике</a:t>
            </a:r>
            <a:r>
              <a:rPr lang="ru-RU" dirty="0" smtClean="0"/>
              <a:t>», 2013. 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Димитриев Г.С., </a:t>
            </a:r>
            <a:r>
              <a:rPr lang="ru-RU" dirty="0" err="1" smtClean="0"/>
              <a:t>Сапега</a:t>
            </a:r>
            <a:r>
              <a:rPr lang="ru-RU" dirty="0" smtClean="0"/>
              <a:t> В.Ф., «Расщепление состояний акцептора марганца в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 в деформационном и магнитном полях», тезисы конференции «Зимняя школа», Научные сообщения молодых ученых, стр. 10, 2015.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err="1" smtClean="0"/>
              <a:t>Dimitriev</a:t>
            </a:r>
            <a:r>
              <a:rPr lang="en-US" dirty="0" smtClean="0"/>
              <a:t> G.S.*, </a:t>
            </a:r>
            <a:r>
              <a:rPr lang="en-US" dirty="0" err="1" smtClean="0"/>
              <a:t>Sapega</a:t>
            </a:r>
            <a:r>
              <a:rPr lang="en-US" dirty="0" smtClean="0"/>
              <a:t> V.F., </a:t>
            </a:r>
            <a:r>
              <a:rPr lang="en-US" dirty="0" err="1" smtClean="0"/>
              <a:t>Averkiev</a:t>
            </a:r>
            <a:r>
              <a:rPr lang="en-US" dirty="0" smtClean="0"/>
              <a:t> N.S., </a:t>
            </a:r>
            <a:r>
              <a:rPr lang="en-US" dirty="0" err="1" smtClean="0"/>
              <a:t>Kraynov</a:t>
            </a:r>
            <a:r>
              <a:rPr lang="en-US" dirty="0" smtClean="0"/>
              <a:t> I.V., «The splitting of </a:t>
            </a:r>
            <a:r>
              <a:rPr lang="en-US" dirty="0" err="1" smtClean="0"/>
              <a:t>Mn</a:t>
            </a:r>
            <a:r>
              <a:rPr lang="en-US" dirty="0" smtClean="0"/>
              <a:t> acceptor states in magnetic and stress fields in bulk </a:t>
            </a:r>
            <a:r>
              <a:rPr lang="en-US" dirty="0" err="1" smtClean="0"/>
              <a:t>GaAs:Mn</a:t>
            </a:r>
            <a:r>
              <a:rPr lang="en-US" dirty="0" smtClean="0"/>
              <a:t>», </a:t>
            </a:r>
            <a:r>
              <a:rPr lang="ru-RU" dirty="0" smtClean="0"/>
              <a:t>тезисы конференции</a:t>
            </a:r>
            <a:r>
              <a:rPr lang="en-US" dirty="0" smtClean="0"/>
              <a:t> «Spin Physics, Spin Chemistry and Spin Technology», </a:t>
            </a:r>
            <a:r>
              <a:rPr lang="ru-RU" dirty="0" err="1" smtClean="0"/>
              <a:t>стр</a:t>
            </a:r>
            <a:r>
              <a:rPr lang="en-US" dirty="0" smtClean="0"/>
              <a:t>. 68, 2015.</a:t>
            </a:r>
            <a:endParaRPr lang="ru-RU" dirty="0" smtClean="0"/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В.Ф. </a:t>
            </a:r>
            <a:r>
              <a:rPr lang="ru-RU" dirty="0" err="1" smtClean="0"/>
              <a:t>Сапега</a:t>
            </a:r>
            <a:r>
              <a:rPr lang="ru-RU" dirty="0" smtClean="0"/>
              <a:t>, Г.С. Димитриев, И.В. </a:t>
            </a:r>
            <a:r>
              <a:rPr lang="ru-RU" dirty="0" err="1" smtClean="0"/>
              <a:t>Крайнов</a:t>
            </a:r>
            <a:r>
              <a:rPr lang="ru-RU" dirty="0" smtClean="0"/>
              <a:t>, Н.С. Аверкиев «Расщепление состояний акцептора марганца в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 в деформационном и магнитном полях», тезисы «XII Российской конференции по физике полупроводников», с. 318, 2015.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(соавторство) И.В. </a:t>
            </a:r>
            <a:r>
              <a:rPr lang="ru-RU" dirty="0" err="1" smtClean="0"/>
              <a:t>Крайнов</a:t>
            </a:r>
            <a:r>
              <a:rPr lang="ru-RU" dirty="0" smtClean="0"/>
              <a:t>, В.Ф. </a:t>
            </a:r>
            <a:r>
              <a:rPr lang="ru-RU" dirty="0" err="1" smtClean="0"/>
              <a:t>Сапега</a:t>
            </a:r>
            <a:r>
              <a:rPr lang="ru-RU" dirty="0" smtClean="0"/>
              <a:t>, Н.С. Аверкиев, Г.С. Димитриев, K.H. </a:t>
            </a:r>
            <a:r>
              <a:rPr lang="ru-RU" dirty="0" err="1" smtClean="0"/>
              <a:t>Ploog</a:t>
            </a:r>
            <a:r>
              <a:rPr lang="ru-RU" dirty="0" smtClean="0"/>
              <a:t> «Механизмы спиновой релаксации марганца в </a:t>
            </a:r>
            <a:r>
              <a:rPr lang="ru-RU" dirty="0" err="1" smtClean="0"/>
              <a:t>ферромагнитном</a:t>
            </a:r>
            <a:r>
              <a:rPr lang="ru-RU" dirty="0" smtClean="0"/>
              <a:t> (</a:t>
            </a:r>
            <a:r>
              <a:rPr lang="ru-RU" dirty="0" err="1" smtClean="0"/>
              <a:t>Ga,Mn</a:t>
            </a:r>
            <a:r>
              <a:rPr lang="ru-RU" dirty="0" smtClean="0"/>
              <a:t>)</a:t>
            </a:r>
            <a:r>
              <a:rPr lang="ru-RU" dirty="0" err="1" smtClean="0"/>
              <a:t>As</a:t>
            </a:r>
            <a:r>
              <a:rPr lang="ru-RU" dirty="0" smtClean="0"/>
              <a:t>», тезисы «XII Российской конференции по физике полупроводников», с. 304, 2015.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Г</a:t>
            </a:r>
            <a:r>
              <a:rPr lang="en-US" dirty="0" smtClean="0"/>
              <a:t>.</a:t>
            </a:r>
            <a:r>
              <a:rPr lang="ru-RU" dirty="0" smtClean="0"/>
              <a:t>С</a:t>
            </a:r>
            <a:r>
              <a:rPr lang="en-US" dirty="0" smtClean="0"/>
              <a:t>. </a:t>
            </a:r>
            <a:r>
              <a:rPr lang="ru-RU" dirty="0" smtClean="0"/>
              <a:t>Димитриев</a:t>
            </a:r>
            <a:r>
              <a:rPr lang="en-US" dirty="0" smtClean="0"/>
              <a:t>, </a:t>
            </a:r>
            <a:r>
              <a:rPr lang="ru-RU" dirty="0" smtClean="0"/>
              <a:t>В</a:t>
            </a:r>
            <a:r>
              <a:rPr lang="en-US" dirty="0" smtClean="0"/>
              <a:t>.</a:t>
            </a:r>
            <a:r>
              <a:rPr lang="ru-RU" dirty="0" smtClean="0"/>
              <a:t>Ф</a:t>
            </a:r>
            <a:r>
              <a:rPr lang="en-US" dirty="0" smtClean="0"/>
              <a:t>. </a:t>
            </a:r>
            <a:r>
              <a:rPr lang="ru-RU" dirty="0" err="1" smtClean="0"/>
              <a:t>Сапега</a:t>
            </a:r>
            <a:r>
              <a:rPr lang="en-US" dirty="0" smtClean="0"/>
              <a:t>, </a:t>
            </a:r>
            <a:r>
              <a:rPr lang="ru-RU" dirty="0" smtClean="0"/>
              <a:t>И</a:t>
            </a:r>
            <a:r>
              <a:rPr lang="en-US" dirty="0" smtClean="0"/>
              <a:t>.</a:t>
            </a:r>
            <a:r>
              <a:rPr lang="ru-RU" dirty="0" smtClean="0"/>
              <a:t>В</a:t>
            </a:r>
            <a:r>
              <a:rPr lang="en-US" dirty="0" smtClean="0"/>
              <a:t>. </a:t>
            </a:r>
            <a:r>
              <a:rPr lang="ru-RU" dirty="0" err="1" smtClean="0"/>
              <a:t>Крайнов</a:t>
            </a:r>
            <a:r>
              <a:rPr lang="en-US" dirty="0" smtClean="0"/>
              <a:t>, </a:t>
            </a:r>
            <a:r>
              <a:rPr lang="ru-RU" dirty="0" smtClean="0"/>
              <a:t>Н</a:t>
            </a:r>
            <a:r>
              <a:rPr lang="en-US" dirty="0" smtClean="0"/>
              <a:t>.</a:t>
            </a:r>
            <a:r>
              <a:rPr lang="ru-RU" dirty="0" smtClean="0"/>
              <a:t>С</a:t>
            </a:r>
            <a:r>
              <a:rPr lang="en-US" dirty="0" smtClean="0"/>
              <a:t>. </a:t>
            </a:r>
            <a:r>
              <a:rPr lang="ru-RU" dirty="0" smtClean="0"/>
              <a:t>Аверкиев</a:t>
            </a:r>
            <a:r>
              <a:rPr lang="en-US" dirty="0" smtClean="0"/>
              <a:t> «Fine structure of the </a:t>
            </a:r>
            <a:r>
              <a:rPr lang="en-US" dirty="0" err="1" smtClean="0"/>
              <a:t>Mn</a:t>
            </a:r>
            <a:r>
              <a:rPr lang="en-US" dirty="0" smtClean="0"/>
              <a:t> acceptor in </a:t>
            </a:r>
            <a:r>
              <a:rPr lang="en-US" dirty="0" err="1" smtClean="0"/>
              <a:t>GaAs</a:t>
            </a:r>
            <a:r>
              <a:rPr lang="en-US" dirty="0" smtClean="0"/>
              <a:t> in external deformation and magnetic field», </a:t>
            </a:r>
            <a:r>
              <a:rPr lang="ru-RU" dirty="0" smtClean="0"/>
              <a:t>тезисы</a:t>
            </a:r>
            <a:r>
              <a:rPr lang="en-US" dirty="0" smtClean="0"/>
              <a:t> II </a:t>
            </a:r>
            <a:r>
              <a:rPr lang="ru-RU" dirty="0" smtClean="0"/>
              <a:t>Всероссийского научного форума</a:t>
            </a:r>
            <a:r>
              <a:rPr lang="en-US" dirty="0" smtClean="0"/>
              <a:t> «</a:t>
            </a:r>
            <a:r>
              <a:rPr lang="ru-RU" dirty="0" smtClean="0"/>
              <a:t>Наука будущего</a:t>
            </a:r>
            <a:r>
              <a:rPr lang="en-US" dirty="0" smtClean="0"/>
              <a:t> – </a:t>
            </a:r>
            <a:r>
              <a:rPr lang="ru-RU" dirty="0" smtClean="0"/>
              <a:t>наука молодых</a:t>
            </a:r>
            <a:r>
              <a:rPr lang="en-US" dirty="0" smtClean="0"/>
              <a:t>»</a:t>
            </a:r>
            <a:r>
              <a:rPr lang="ru-RU" dirty="0" smtClean="0"/>
              <a:t>, 2016.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Международная школа-семинар </a:t>
            </a:r>
            <a:r>
              <a:rPr lang="en-US" dirty="0" smtClean="0"/>
              <a:t>«</a:t>
            </a:r>
            <a:r>
              <a:rPr lang="ru-RU" dirty="0" smtClean="0"/>
              <a:t>Экситоны </a:t>
            </a:r>
            <a:r>
              <a:rPr lang="ru-RU" dirty="0"/>
              <a:t>в кристаллах и </a:t>
            </a:r>
            <a:r>
              <a:rPr lang="ru-RU" dirty="0" err="1"/>
              <a:t>наноструктурах</a:t>
            </a:r>
            <a:r>
              <a:rPr lang="ru-RU" dirty="0"/>
              <a:t>. К 120-летию со Дня Рождения Е.Ф. </a:t>
            </a:r>
            <a:r>
              <a:rPr lang="ru-RU" dirty="0" smtClean="0"/>
              <a:t>Гросса</a:t>
            </a:r>
            <a:r>
              <a:rPr lang="en-US" dirty="0" smtClean="0"/>
              <a:t>»</a:t>
            </a:r>
            <a:r>
              <a:rPr lang="ru-RU" dirty="0" smtClean="0"/>
              <a:t>, 2017.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4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Разбавленные магнитные полупроводники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692696"/>
            <a:ext cx="8496944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Разбавленные Магнитные Полупроводники (РМП) - полупроводниковые твердые растворы, в основной немагнитной кристаллической решетке которых часть атомов замещена магнитными </a:t>
            </a:r>
            <a:r>
              <a:rPr lang="ru-RU" sz="1800" dirty="0" smtClean="0"/>
              <a:t>атомами.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660232" y="6093296"/>
            <a:ext cx="2133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547664" y="1772817"/>
            <a:ext cx="2160240" cy="6480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Немагнитный</a:t>
            </a:r>
          </a:p>
          <a:p>
            <a:pPr algn="ctr"/>
            <a:r>
              <a:rPr lang="ru-RU" dirty="0" smtClean="0"/>
              <a:t>полупроводник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004048" y="1772816"/>
            <a:ext cx="21602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Магнитные</a:t>
            </a:r>
          </a:p>
          <a:p>
            <a:pPr algn="ctr"/>
            <a:r>
              <a:rPr lang="ru-RU" dirty="0" smtClean="0"/>
              <a:t>ионы</a:t>
            </a:r>
            <a:endParaRPr lang="ru-RU" dirty="0"/>
          </a:p>
        </p:txBody>
      </p:sp>
      <p:sp>
        <p:nvSpPr>
          <p:cNvPr id="7" name="Плюс 6"/>
          <p:cNvSpPr/>
          <p:nvPr/>
        </p:nvSpPr>
        <p:spPr>
          <a:xfrm>
            <a:off x="4073745" y="1820492"/>
            <a:ext cx="552719" cy="55271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/>
          <p:cNvSpPr/>
          <p:nvPr/>
        </p:nvSpPr>
        <p:spPr>
          <a:xfrm>
            <a:off x="2470622" y="2583754"/>
            <a:ext cx="314324" cy="38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67644" y="3042381"/>
            <a:ext cx="252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III-V</a:t>
            </a:r>
            <a:r>
              <a:rPr lang="ru-RU" dirty="0" smtClean="0"/>
              <a:t>)</a:t>
            </a:r>
            <a:r>
              <a:rPr lang="en-US" dirty="0" smtClean="0"/>
              <a:t>: </a:t>
            </a:r>
            <a:r>
              <a:rPr lang="en-US" dirty="0" err="1" smtClean="0"/>
              <a:t>GaAs</a:t>
            </a:r>
            <a:r>
              <a:rPr lang="en-US" dirty="0" smtClean="0"/>
              <a:t>, </a:t>
            </a:r>
            <a:r>
              <a:rPr lang="en-US" dirty="0" err="1" smtClean="0"/>
              <a:t>InAs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,..</a:t>
            </a:r>
          </a:p>
          <a:p>
            <a:r>
              <a:rPr lang="ru-RU" dirty="0"/>
              <a:t>(</a:t>
            </a:r>
            <a:r>
              <a:rPr lang="en-US" dirty="0" smtClean="0"/>
              <a:t>II-VI</a:t>
            </a:r>
            <a:r>
              <a:rPr lang="ru-RU" dirty="0" smtClean="0"/>
              <a:t>)</a:t>
            </a:r>
            <a:r>
              <a:rPr lang="en-US" dirty="0"/>
              <a:t>: </a:t>
            </a:r>
            <a:r>
              <a:rPr lang="en-US" dirty="0" err="1" smtClean="0"/>
              <a:t>CdTe</a:t>
            </a:r>
            <a:r>
              <a:rPr lang="en-US" dirty="0" smtClean="0"/>
              <a:t>, </a:t>
            </a:r>
            <a:r>
              <a:rPr lang="en-US" dirty="0" err="1" smtClean="0"/>
              <a:t>CdSe</a:t>
            </a:r>
            <a:r>
              <a:rPr lang="en-US" dirty="0" smtClean="0"/>
              <a:t>,..</a:t>
            </a:r>
            <a:endParaRPr lang="en-US" dirty="0"/>
          </a:p>
          <a:p>
            <a:r>
              <a:rPr lang="ru-RU" dirty="0" smtClean="0"/>
              <a:t>(</a:t>
            </a:r>
            <a:r>
              <a:rPr lang="en-US" dirty="0" smtClean="0"/>
              <a:t>IV</a:t>
            </a:r>
            <a:r>
              <a:rPr lang="ru-RU" dirty="0" smtClean="0"/>
              <a:t>)</a:t>
            </a:r>
            <a:r>
              <a:rPr lang="en-US" dirty="0"/>
              <a:t>: </a:t>
            </a:r>
            <a:r>
              <a:rPr lang="en-US" dirty="0" err="1" smtClean="0"/>
              <a:t>Ge</a:t>
            </a:r>
            <a:r>
              <a:rPr lang="en-US" dirty="0" smtClean="0"/>
              <a:t>, Si,..</a:t>
            </a:r>
            <a:endParaRPr lang="ru-RU" dirty="0"/>
          </a:p>
        </p:txBody>
      </p:sp>
      <p:sp>
        <p:nvSpPr>
          <p:cNvPr id="12" name="Стрелка вниз 11"/>
          <p:cNvSpPr/>
          <p:nvPr/>
        </p:nvSpPr>
        <p:spPr>
          <a:xfrm>
            <a:off x="5927006" y="2583754"/>
            <a:ext cx="314324" cy="3866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92080" y="3042381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Mn</a:t>
            </a:r>
            <a:r>
              <a:rPr lang="en-US" dirty="0" smtClean="0"/>
              <a:t>, Cr, Fe, Co,..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7656" y="4077072"/>
            <a:ext cx="857482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Ферромагнетизм в </a:t>
            </a:r>
            <a:r>
              <a:rPr lang="en-US" dirty="0" smtClean="0"/>
              <a:t>(</a:t>
            </a:r>
            <a:r>
              <a:rPr lang="en-US" dirty="0" err="1" smtClean="0"/>
              <a:t>Ga,Mn</a:t>
            </a:r>
            <a:r>
              <a:rPr lang="en-US" dirty="0" smtClean="0"/>
              <a:t>)As:</a:t>
            </a:r>
          </a:p>
          <a:p>
            <a:r>
              <a:rPr lang="en-US" sz="1400" dirty="0" err="1"/>
              <a:t>Ohno</a:t>
            </a:r>
            <a:r>
              <a:rPr lang="en-US" sz="1400" dirty="0"/>
              <a:t> H.,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Shen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Matsukura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F. et al.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)As: A new diluted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magnetic semiconductor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based 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// Applied Physics Letters. — </a:t>
            </a:r>
            <a:r>
              <a:rPr lang="en-US" sz="1400" dirty="0"/>
              <a:t>1996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 —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jul.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—Т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 69, no. 3. — P.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363–365</a:t>
            </a:r>
          </a:p>
          <a:p>
            <a:r>
              <a:rPr lang="ru-RU" dirty="0" smtClean="0"/>
              <a:t>Равновесная </a:t>
            </a:r>
            <a:r>
              <a:rPr lang="ru-RU" dirty="0"/>
              <a:t>растворимость </a:t>
            </a:r>
            <a:r>
              <a:rPr lang="ru-RU" dirty="0" err="1"/>
              <a:t>Mn</a:t>
            </a:r>
            <a:r>
              <a:rPr lang="ru-RU" dirty="0"/>
              <a:t> в </a:t>
            </a:r>
            <a:r>
              <a:rPr lang="ru-RU" dirty="0" err="1"/>
              <a:t>GaAs</a:t>
            </a:r>
            <a:r>
              <a:rPr lang="ru-RU" dirty="0"/>
              <a:t> </a:t>
            </a:r>
            <a:r>
              <a:rPr lang="ru-RU" dirty="0" smtClean="0"/>
              <a:t>∼ </a:t>
            </a:r>
            <a:r>
              <a:rPr lang="ru-RU" dirty="0"/>
              <a:t>0.05%</a:t>
            </a:r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=1.42 (300 K)</a:t>
            </a:r>
          </a:p>
          <a:p>
            <a:r>
              <a:rPr lang="en-US" dirty="0" err="1" smtClean="0"/>
              <a:t>Tc</a:t>
            </a:r>
            <a:r>
              <a:rPr lang="en-US" dirty="0" smtClean="0"/>
              <a:t>=185 K [2]</a:t>
            </a:r>
          </a:p>
          <a:p>
            <a:endParaRPr lang="en-US" dirty="0"/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[2]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Nov´ak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V.,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Olejn´ik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K.,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Wunderlich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J. et al. Curie Point Singularity in the Temperature Derivative of Resistivity in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)As // Physical Review Letters. — 2008. —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aug.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— Т. 101, no. 7. — P. 077201.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63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/>
      <p:bldP spid="12" grpId="0" animBg="1"/>
      <p:bldP spid="1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41" y="2101032"/>
            <a:ext cx="5109092" cy="304575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Объект исследования</a:t>
            </a:r>
            <a:r>
              <a:rPr lang="en-US" sz="3200" dirty="0" smtClean="0"/>
              <a:t>: (</a:t>
            </a:r>
            <a:r>
              <a:rPr lang="en-US" sz="3200" dirty="0" err="1" smtClean="0"/>
              <a:t>Ga,Mn</a:t>
            </a:r>
            <a:r>
              <a:rPr lang="en-US" sz="3200" dirty="0" smtClean="0"/>
              <a:t>)As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6" y="620688"/>
            <a:ext cx="3312366" cy="287229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801541" y="692696"/>
            <a:ext cx="50189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ФМ</a:t>
            </a:r>
            <a:r>
              <a:rPr lang="en-US" sz="1400" dirty="0" smtClean="0"/>
              <a:t> -&gt; </a:t>
            </a:r>
            <a:r>
              <a:rPr lang="en-US" sz="1400" dirty="0" err="1" smtClean="0"/>
              <a:t>Ohno</a:t>
            </a:r>
            <a:r>
              <a:rPr lang="en-US" sz="1400" dirty="0" smtClean="0"/>
              <a:t> </a:t>
            </a:r>
            <a:r>
              <a:rPr lang="en-US" sz="1400" dirty="0"/>
              <a:t>H.,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A.,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Matsukura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F. et al.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Ga,Mn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)As: A new diluted magnetic semiconductor based on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GaAs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// Applied Physics Letters. — </a:t>
            </a:r>
            <a:r>
              <a:rPr lang="en-US" sz="1400" dirty="0"/>
              <a:t>1996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—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jul.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—Т. 69, no. 3. — P.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363–365</a:t>
            </a:r>
            <a:endParaRPr lang="ru-RU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ru-RU" dirty="0" smtClean="0"/>
              <a:t>=</a:t>
            </a:r>
            <a:r>
              <a:rPr lang="en-US" dirty="0" smtClean="0"/>
              <a:t>&gt; </a:t>
            </a:r>
            <a:r>
              <a:rPr lang="ru-RU" dirty="0" smtClean="0"/>
              <a:t>НТ МПЭ (</a:t>
            </a:r>
            <a:r>
              <a:rPr lang="ru-RU" dirty="0"/>
              <a:t>𝑥 = 1 ÷ </a:t>
            </a:r>
            <a:r>
              <a:rPr lang="ru-RU" dirty="0" smtClean="0"/>
              <a:t>10%, 5</a:t>
            </a:r>
            <a:r>
              <a:rPr lang="ru-RU" dirty="0"/>
              <a:t>% ≈ </a:t>
            </a:r>
            <a:r>
              <a:rPr lang="ru-RU" dirty="0" smtClean="0"/>
              <a:t>10</a:t>
            </a:r>
            <a:r>
              <a:rPr lang="ru-RU" baseline="30000" dirty="0" smtClean="0"/>
              <a:t>21</a:t>
            </a:r>
            <a:r>
              <a:rPr lang="ru-RU" dirty="0" smtClean="0"/>
              <a:t> </a:t>
            </a:r>
            <a:r>
              <a:rPr lang="ru-RU" dirty="0"/>
              <a:t>см</a:t>
            </a:r>
            <a:r>
              <a:rPr lang="ru-RU" baseline="30000" dirty="0"/>
              <a:t>−</a:t>
            </a:r>
            <a:r>
              <a:rPr lang="ru-RU" baseline="30000" dirty="0" smtClean="0"/>
              <a:t>3</a:t>
            </a:r>
            <a:r>
              <a:rPr lang="ru-RU" dirty="0" smtClean="0"/>
              <a:t>)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48471" y="19168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Ga</a:t>
            </a:r>
            <a:r>
              <a:rPr lang="ru-RU" dirty="0"/>
              <a:t>: 3</a:t>
            </a:r>
            <a:r>
              <a:rPr lang="ru-RU" dirty="0" smtClean="0"/>
              <a:t>𝑑</a:t>
            </a:r>
            <a:r>
              <a:rPr lang="ru-RU" baseline="30000" dirty="0" smtClean="0"/>
              <a:t>10</a:t>
            </a:r>
            <a:r>
              <a:rPr lang="ru-RU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u="sng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𝑝</a:t>
            </a:r>
            <a:r>
              <a:rPr lang="ru-RU" u="sng" baseline="30000" dirty="0" smtClean="0"/>
              <a:t>1</a:t>
            </a:r>
            <a:r>
              <a:rPr lang="ru-RU" dirty="0" smtClean="0"/>
              <a:t> </a:t>
            </a:r>
            <a:r>
              <a:rPr lang="ru-RU" dirty="0"/>
              <a:t>(3 </a:t>
            </a:r>
            <a:r>
              <a:rPr lang="ru-RU" dirty="0" err="1" smtClean="0"/>
              <a:t>в.э</a:t>
            </a:r>
            <a:r>
              <a:rPr lang="ru-RU" dirty="0" smtClean="0"/>
              <a:t>.)</a:t>
            </a:r>
          </a:p>
          <a:p>
            <a:r>
              <a:rPr lang="ru-RU" dirty="0" err="1" smtClean="0"/>
              <a:t>As</a:t>
            </a:r>
            <a:r>
              <a:rPr lang="ru-RU" dirty="0"/>
              <a:t>: 3</a:t>
            </a:r>
            <a:r>
              <a:rPr lang="ru-RU" dirty="0" smtClean="0"/>
              <a:t>𝑑</a:t>
            </a:r>
            <a:r>
              <a:rPr lang="ru-RU" baseline="30000" dirty="0" smtClean="0"/>
              <a:t>10</a:t>
            </a:r>
            <a:r>
              <a:rPr lang="ru-RU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u="sng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𝑝</a:t>
            </a:r>
            <a:r>
              <a:rPr lang="ru-RU" u="sng" baseline="30000" dirty="0" smtClean="0"/>
              <a:t>3</a:t>
            </a:r>
            <a:r>
              <a:rPr lang="ru-RU" dirty="0" smtClean="0"/>
              <a:t> </a:t>
            </a:r>
            <a:r>
              <a:rPr lang="ru-RU" dirty="0"/>
              <a:t>(5 </a:t>
            </a:r>
            <a:r>
              <a:rPr lang="ru-RU" dirty="0" err="1"/>
              <a:t>в.э</a:t>
            </a:r>
            <a:r>
              <a:rPr lang="ru-RU" dirty="0"/>
              <a:t>.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err="1" smtClean="0"/>
              <a:t>Mn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3</a:t>
            </a:r>
            <a:r>
              <a:rPr lang="ru-RU" dirty="0" smtClean="0"/>
              <a:t>𝑑</a:t>
            </a:r>
            <a:r>
              <a:rPr lang="ru-RU" baseline="30000" dirty="0" smtClean="0"/>
              <a:t>5</a:t>
            </a:r>
            <a:r>
              <a:rPr lang="ru-RU" dirty="0" smtClean="0"/>
              <a:t> </a:t>
            </a:r>
            <a:r>
              <a:rPr lang="ru-RU" u="sng" dirty="0"/>
              <a:t>4</a:t>
            </a:r>
            <a:r>
              <a:rPr lang="ru-RU" u="sng" dirty="0" smtClean="0"/>
              <a:t>𝑠</a:t>
            </a:r>
            <a:r>
              <a:rPr lang="ru-RU" u="sng" baseline="30000" dirty="0" smtClean="0"/>
              <a:t>2</a:t>
            </a:r>
            <a:r>
              <a:rPr lang="ru-RU" dirty="0"/>
              <a:t> </a:t>
            </a:r>
            <a:r>
              <a:rPr lang="ru-RU" dirty="0" smtClean="0"/>
              <a:t>(2 </a:t>
            </a:r>
            <a:r>
              <a:rPr lang="ru-RU" dirty="0" err="1"/>
              <a:t>в.э</a:t>
            </a:r>
            <a:r>
              <a:rPr lang="ru-RU" dirty="0"/>
              <a:t>.)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23909"/>
            <a:ext cx="2502824" cy="299695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369493" y="5601434"/>
            <a:ext cx="3946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Конфигурация нейтрального </a:t>
            </a:r>
            <a:r>
              <a:rPr lang="en-US" sz="2000" dirty="0" err="1" smtClean="0"/>
              <a:t>Mn</a:t>
            </a:r>
            <a:r>
              <a:rPr lang="en-US" sz="2000" dirty="0" smtClean="0"/>
              <a:t>? </a:t>
            </a:r>
            <a:endParaRPr lang="ru-RU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ru-RU" sz="2000" dirty="0" smtClean="0"/>
              <a:t>где дырка?)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69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Объект исследования</a:t>
            </a:r>
            <a:r>
              <a:rPr lang="en-US" sz="3200" dirty="0" smtClean="0"/>
              <a:t>: (</a:t>
            </a:r>
            <a:r>
              <a:rPr lang="en-US" sz="3200" dirty="0" err="1" smtClean="0"/>
              <a:t>Ga,Mn</a:t>
            </a:r>
            <a:r>
              <a:rPr lang="en-US" sz="3200" dirty="0" smtClean="0"/>
              <a:t>)As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8</a:t>
            </a:fld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403648" y="692696"/>
            <a:ext cx="43204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Конфигурация нейтрального </a:t>
            </a:r>
            <a:r>
              <a:rPr lang="en-US" sz="2000" dirty="0" err="1" smtClean="0"/>
              <a:t>Mn</a:t>
            </a:r>
            <a:r>
              <a:rPr lang="ru-RU" sz="2000" dirty="0" smtClean="0"/>
              <a:t>?</a:t>
            </a:r>
            <a:r>
              <a:rPr lang="en-US" sz="2000" dirty="0" smtClean="0"/>
              <a:t> (</a:t>
            </a:r>
            <a:r>
              <a:rPr lang="ru-RU" sz="2000" dirty="0" smtClean="0"/>
              <a:t>модель нейтрального акцептора?)</a:t>
            </a:r>
            <a:endParaRPr lang="en-US" sz="2000" dirty="0"/>
          </a:p>
        </p:txBody>
      </p:sp>
      <p:sp>
        <p:nvSpPr>
          <p:cNvPr id="15" name="Стрелка вниз 14"/>
          <p:cNvSpPr/>
          <p:nvPr/>
        </p:nvSpPr>
        <p:spPr>
          <a:xfrm rot="3463208">
            <a:off x="2309829" y="1306632"/>
            <a:ext cx="216024" cy="729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Стрелка вниз 15"/>
          <p:cNvSpPr/>
          <p:nvPr/>
        </p:nvSpPr>
        <p:spPr>
          <a:xfrm rot="18136792" flipH="1">
            <a:off x="4451587" y="1303149"/>
            <a:ext cx="216024" cy="74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27584" y="1989030"/>
            <a:ext cx="2211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Слабая связь </a:t>
            </a:r>
            <a:r>
              <a:rPr lang="en-US" sz="1400" dirty="0" err="1" smtClean="0"/>
              <a:t>Mn</a:t>
            </a:r>
            <a:r>
              <a:rPr lang="ru-RU" sz="1400" dirty="0" smtClean="0"/>
              <a:t> и дырки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Mn</a:t>
            </a:r>
            <a:r>
              <a:rPr lang="en-US" sz="1400" dirty="0" smtClean="0"/>
              <a:t>: 3d</a:t>
            </a:r>
            <a:r>
              <a:rPr lang="en-US" sz="1400" baseline="30000" dirty="0" smtClean="0"/>
              <a:t>5</a:t>
            </a:r>
            <a:r>
              <a:rPr lang="en-US" sz="1400" dirty="0" smtClean="0"/>
              <a:t> </a:t>
            </a:r>
            <a:r>
              <a:rPr lang="ru-RU" sz="1400" dirty="0" smtClean="0"/>
              <a:t>конфигурация</a:t>
            </a:r>
            <a:endParaRPr lang="en-US" sz="14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4228992" y="1986693"/>
            <a:ext cx="2431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Сильная связь </a:t>
            </a:r>
            <a:r>
              <a:rPr lang="en-US" sz="1400" dirty="0" err="1" smtClean="0"/>
              <a:t>Mn</a:t>
            </a:r>
            <a:r>
              <a:rPr lang="ru-RU" sz="1400" dirty="0" smtClean="0"/>
              <a:t> и дырки, </a:t>
            </a:r>
            <a:r>
              <a:rPr lang="en-US" sz="1400" dirty="0" err="1" smtClean="0"/>
              <a:t>Mn</a:t>
            </a:r>
            <a:r>
              <a:rPr lang="en-US" sz="1400" dirty="0" smtClean="0"/>
              <a:t>: </a:t>
            </a:r>
            <a:r>
              <a:rPr lang="ru-RU" sz="1400" dirty="0" smtClean="0"/>
              <a:t>3</a:t>
            </a:r>
            <a:r>
              <a:rPr lang="en-US" sz="1400" dirty="0" smtClean="0"/>
              <a:t>d</a:t>
            </a:r>
            <a:r>
              <a:rPr lang="en-US" sz="1400" baseline="30000" dirty="0" smtClean="0"/>
              <a:t>4</a:t>
            </a:r>
            <a:r>
              <a:rPr lang="en-US" sz="1400" dirty="0" smtClean="0"/>
              <a:t> </a:t>
            </a:r>
            <a:r>
              <a:rPr lang="ru-RU" sz="1400" dirty="0" smtClean="0"/>
              <a:t>конфигурация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27585" y="2681441"/>
                <a:ext cx="597666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dirty="0" smtClean="0"/>
                  <a:t>ЭПР </a:t>
                </a:r>
                <a:r>
                  <a:rPr lang="en-US" sz="1400" dirty="0" smtClean="0"/>
                  <a:t>-&gt; Schneider J. 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et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al. Electronic structure of the neutral manganese acceptor in gallium arsenide // Physical Review Letters. — </a:t>
                </a:r>
                <a:r>
                  <a:rPr lang="en-US" sz="1400" dirty="0"/>
                  <a:t>1987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 —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jul.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— </a:t>
                </a:r>
                <a:r>
                  <a:rPr lang="ru-RU" sz="1400" dirty="0">
                    <a:solidFill>
                      <a:schemeClr val="bg1">
                        <a:lumMod val="50000"/>
                      </a:schemeClr>
                    </a:solidFill>
                  </a:rPr>
                  <a:t>Т. 59,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no. 2. — P. 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240–243:</a:t>
                </a:r>
              </a:p>
              <a:p>
                <a:r>
                  <a:rPr lang="ru-RU" sz="1400" dirty="0"/>
                  <a:t>В случае </a:t>
                </a:r>
                <a:r>
                  <a:rPr lang="en-US" sz="1400" dirty="0" smtClean="0"/>
                  <a:t>3d4 </a:t>
                </a:r>
                <a:r>
                  <a:rPr lang="ru-RU" sz="1400" dirty="0" smtClean="0"/>
                  <a:t>конфигурации и 𝑇𝑑</a:t>
                </a:r>
                <a:r>
                  <a:rPr lang="ru-RU" sz="1400" dirty="0"/>
                  <a:t>-симметрии: 3/2 ≤ 𝑔(𝑇1) ≤ 2 и 1/2 ≤ 𝑔(𝑇2) ≤ </a:t>
                </a:r>
                <a:r>
                  <a:rPr lang="ru-RU" sz="1400" dirty="0" smtClean="0"/>
                  <a:t>2/3</a:t>
                </a:r>
                <a:r>
                  <a:rPr lang="en-US" sz="1400" dirty="0" smtClean="0"/>
                  <a:t>, </a:t>
                </a:r>
                <a:r>
                  <a:rPr lang="ru-RU" sz="1400" dirty="0" smtClean="0"/>
                  <a:t>наблюдалось: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𝐹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=2.77</m:t>
                    </m:r>
                  </m:oMath>
                </a14:m>
                <a:endParaRPr lang="ru-RU" sz="14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2681441"/>
                <a:ext cx="5976664" cy="1169551"/>
              </a:xfrm>
              <a:prstGeom prst="rect">
                <a:avLst/>
              </a:prstGeom>
              <a:blipFill rotWithShape="1">
                <a:blip r:embed="rId3"/>
                <a:stretch>
                  <a:fillRect l="-306" t="-521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Стрелка вправо 19"/>
          <p:cNvSpPr/>
          <p:nvPr/>
        </p:nvSpPr>
        <p:spPr>
          <a:xfrm>
            <a:off x="467544" y="2821828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4" y="1124744"/>
            <a:ext cx="2016224" cy="2475751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850860" y="3933056"/>
            <a:ext cx="5976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ГФЛ </a:t>
            </a:r>
            <a:r>
              <a:rPr lang="en-US" sz="1400" dirty="0" smtClean="0"/>
              <a:t>-&gt; </a:t>
            </a:r>
            <a:r>
              <a:rPr lang="ru-RU" sz="1400" dirty="0"/>
              <a:t>Карлик И. Я., 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Меркулов И. А., Мирлин Д. Н. и др. Намагничивание дырок на акцепторах и поляризация горячей фотолюминесценции в кристаллах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GaAs:Mn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// ФТТ. — </a:t>
            </a:r>
            <a:r>
              <a:rPr lang="ru-RU" sz="1400" dirty="0"/>
              <a:t>1982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. — Т. 24. — С. 3550–3557.</a:t>
            </a:r>
          </a:p>
        </p:txBody>
      </p:sp>
      <p:sp>
        <p:nvSpPr>
          <p:cNvPr id="23" name="Стрелка вправо 22"/>
          <p:cNvSpPr/>
          <p:nvPr/>
        </p:nvSpPr>
        <p:spPr>
          <a:xfrm>
            <a:off x="490819" y="4073443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32" y="3900205"/>
            <a:ext cx="2219832" cy="2049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850860" y="4824120"/>
                <a:ext cx="597666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dirty="0" smtClean="0"/>
                  <a:t>НРСПС </a:t>
                </a:r>
                <a:r>
                  <a:rPr lang="en-US" sz="1400" dirty="0"/>
                  <a:t>-&gt; </a:t>
                </a:r>
                <a:r>
                  <a:rPr lang="en-US" sz="1400" dirty="0" err="1"/>
                  <a:t>Sapega</a:t>
                </a:r>
                <a:r>
                  <a:rPr lang="en-US" sz="1400" dirty="0"/>
                  <a:t> V.F.,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Ruf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T., Cardona M. Spin-Flip Raman Study of Exchange Interactions in Bulk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GaAs:Mn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//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Physica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Status Solidi (b). — </a:t>
                </a:r>
                <a:r>
                  <a:rPr lang="en-US" sz="1400" dirty="0"/>
                  <a:t>2001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. — 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</a:rPr>
                  <a:t>aug.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— </a:t>
                </a:r>
                <a:r>
                  <a:rPr lang="ru-RU" sz="1400" dirty="0">
                    <a:solidFill>
                      <a:schemeClr val="bg1">
                        <a:lumMod val="50000"/>
                      </a:schemeClr>
                    </a:solidFill>
                  </a:rPr>
                  <a:t>Т. 226,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no. 2. — P. 339–356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ru-RU" sz="1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ru-RU" sz="1400" dirty="0" smtClean="0"/>
                  <a:t>Переходы между подуровнями </a:t>
                </a:r>
                <a:r>
                  <a:rPr lang="en-US" sz="1400" dirty="0" smtClean="0"/>
                  <a:t>F=1,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  <m:r>
                          <a:rPr lang="en-US" sz="1400" i="1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</a:rPr>
                      <m:t>=2.74</m:t>
                    </m:r>
                  </m:oMath>
                </a14:m>
                <a:r>
                  <a:rPr lang="ru-RU" sz="1400" dirty="0" smtClean="0"/>
                  <a:t>,</a:t>
                </a:r>
              </a:p>
              <a:p>
                <a:r>
                  <a:rPr lang="en-US" sz="1400" dirty="0" smtClean="0"/>
                  <a:t>|A|=2.2 </a:t>
                </a:r>
                <a:r>
                  <a:rPr lang="ru-RU" sz="1400" dirty="0" smtClean="0"/>
                  <a:t>мэВ</a:t>
                </a:r>
                <a:endParaRPr lang="ru-RU" sz="14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60" y="4824120"/>
                <a:ext cx="5976664" cy="1169551"/>
              </a:xfrm>
              <a:prstGeom prst="rect">
                <a:avLst/>
              </a:prstGeom>
              <a:blipFill rotWithShape="1">
                <a:blip r:embed="rId6"/>
                <a:stretch>
                  <a:fillRect l="-306" t="-521"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Стрелка вправо 25"/>
          <p:cNvSpPr/>
          <p:nvPr/>
        </p:nvSpPr>
        <p:spPr>
          <a:xfrm>
            <a:off x="490819" y="4964507"/>
            <a:ext cx="303005" cy="242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29" y="3789040"/>
            <a:ext cx="4132635" cy="24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  <p:bldP spid="23" grpId="0" animBg="1"/>
      <p:bldP spid="25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Модель слабой связи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9</a:t>
            </a:fld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523115" y="764704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Модель нейтрального акцептора: </a:t>
            </a:r>
            <a:r>
              <a:rPr lang="en-US" dirty="0" smtClean="0"/>
              <a:t>Mn</a:t>
            </a:r>
            <a:r>
              <a:rPr lang="en-US" baseline="30000" dirty="0" smtClean="0"/>
              <a:t>2+</a:t>
            </a:r>
            <a:r>
              <a:rPr lang="en-US" dirty="0" smtClean="0"/>
              <a:t> (3d5) + h (“</a:t>
            </a:r>
            <a:r>
              <a:rPr lang="en-US" dirty="0"/>
              <a:t>c</a:t>
            </a:r>
            <a:r>
              <a:rPr lang="ru-RU" dirty="0" err="1" smtClean="0"/>
              <a:t>лабая</a:t>
            </a:r>
            <a:r>
              <a:rPr lang="ru-RU" dirty="0" smtClean="0"/>
              <a:t> связь</a:t>
            </a:r>
            <a:r>
              <a:rPr lang="en-US" dirty="0" smtClean="0"/>
              <a:t>”)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1671442" cy="171898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483768" y="1233422"/>
            <a:ext cx="6192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Аверкиев Н. С.,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Гуткин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А. А., Осипов Е. Б., Рещиков М. А. Влияние обменного взаимодействия дырки с 3d-электронами на свойства глубокого 135 акцептора </a:t>
            </a:r>
            <a:r>
              <a:rPr lang="ru-RU" sz="1400" dirty="0" err="1">
                <a:solidFill>
                  <a:schemeClr val="bg1">
                    <a:lumMod val="50000"/>
                  </a:schemeClr>
                </a:solidFill>
              </a:rPr>
              <a:t>Mn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 в арсениде галлия // ФТТ. — </a:t>
            </a:r>
            <a:r>
              <a:rPr lang="ru-RU" sz="1400" dirty="0"/>
              <a:t>1988</a:t>
            </a:r>
            <a:r>
              <a:rPr lang="ru-RU" sz="1400" dirty="0">
                <a:solidFill>
                  <a:schemeClr val="bg1">
                    <a:lumMod val="50000"/>
                  </a:schemeClr>
                </a:solidFill>
              </a:rPr>
              <a:t>. — Т. 30, № 3. — С. 765– 774.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00" y="2564904"/>
            <a:ext cx="2392638" cy="31683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12627"/>
            <a:ext cx="3616206" cy="4221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16446" y="4244895"/>
                <a:ext cx="227363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𝑀𝑛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ru-RU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𝑀𝑛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=2,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=−1</m:t>
                    </m:r>
                  </m:oMath>
                </a14:m>
                <a:r>
                  <a:rPr lang="en-US" i="1" dirty="0">
                    <a:latin typeface="Cambria Math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=11/4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𝐹</m:t>
                          </m:r>
                          <m:r>
                            <a:rPr lang="en-US" i="1">
                              <a:latin typeface="Cambria Math"/>
                            </a:rPr>
                            <m:t>=2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=23/12</m:t>
                      </m:r>
                      <m:r>
                        <a:rPr lang="en-US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46" y="4244895"/>
                <a:ext cx="2273636" cy="1200329"/>
              </a:xfrm>
              <a:prstGeom prst="rect">
                <a:avLst/>
              </a:prstGeom>
              <a:blipFill rotWithShape="1">
                <a:blip r:embed="rId6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9668" y="3140968"/>
                <a:ext cx="2311338" cy="966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обм</m:t>
                          </m:r>
                        </m:sub>
                      </m:sSub>
                    </m:oMath>
                  </m:oMathPara>
                </a14:m>
                <a:endParaRPr lang="ru-RU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𝑺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=1..4</m:t>
                      </m:r>
                    </m:oMath>
                  </m:oMathPara>
                </a14:m>
                <a:endParaRPr lang="ru-RU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8" y="3140968"/>
                <a:ext cx="2311338" cy="966418"/>
              </a:xfrm>
              <a:prstGeom prst="rect">
                <a:avLst/>
              </a:prstGeom>
              <a:blipFill rotWithShape="1">
                <a:blip r:embed="rId7"/>
                <a:stretch>
                  <a:fillRect b="-25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3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3688</Words>
  <Application>Microsoft Office PowerPoint</Application>
  <PresentationFormat>Экран (4:3)</PresentationFormat>
  <Paragraphs>364</Paragraphs>
  <Slides>34</Slides>
  <Notes>12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Исследование спиновых взаимодействий в разбавленном магнитном полупроводнике (Ga,Mn)As методами  горячей фотолюминесценции и неупругого рассеяния света с переворотом спина</vt:lpstr>
      <vt:lpstr>Цель работы</vt:lpstr>
      <vt:lpstr>Оглавление</vt:lpstr>
      <vt:lpstr>Публикации</vt:lpstr>
      <vt:lpstr>Апробация работы</vt:lpstr>
      <vt:lpstr>Разбавленные магнитные полупроводники</vt:lpstr>
      <vt:lpstr>Объект исследования: (Ga,Mn)As</vt:lpstr>
      <vt:lpstr>Объект исследования: (Ga,Mn)As</vt:lpstr>
      <vt:lpstr>Модель слабой связи</vt:lpstr>
      <vt:lpstr>Глава 2. Энергетическая структура одиночного акцептора Mn в GaAs:Mn</vt:lpstr>
      <vt:lpstr>Глава 2. Энергетическая структура одиночного акцептора Mn в GaAs:Mn</vt:lpstr>
      <vt:lpstr>Глава 2. Энергетическая структура одиночного акцептора Mn в GaAs:Mn</vt:lpstr>
      <vt:lpstr>Глава 2. Энергетическая структура одиночного акцептора Mn в GaAs:Mn</vt:lpstr>
      <vt:lpstr>Глава 2. Основные результаты</vt:lpstr>
      <vt:lpstr>Глава 5. Механизмы дефазировки спинов Mn в ферромагнитном (Ga,Mn)As</vt:lpstr>
      <vt:lpstr>Глава 5. Механизмы дефазировки спинов Mn в ферромагнитном (Ga,Mn)As</vt:lpstr>
      <vt:lpstr>Глава 5. Механизмы дефазировки спинов Mn в ферромагнитном (Ga,Mn)As</vt:lpstr>
      <vt:lpstr>Глава 5. Механизмы дефазировки спинов Mn в ферромагнитном (Ga,Mn)As</vt:lpstr>
      <vt:lpstr>Глава 5. Механизмы дефазировки спинов Mn в ферромагнитном (Ga,Mn)As</vt:lpstr>
      <vt:lpstr>Глава 5. Основные результаты</vt:lpstr>
      <vt:lpstr>Научные положения, выносимые на защиту</vt:lpstr>
      <vt:lpstr>Презентация PowerPoint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Глава 5. Влияние размерного квантования на спиновую поляризацию дырок в структурах с квантовыми ямами РМП (Ga,Mn)As/AlAs</vt:lpstr>
      <vt:lpstr>Схема экспериментальной установки</vt:lpstr>
      <vt:lpstr>Схема экспериментальной установки</vt:lpstr>
      <vt:lpstr>Разбавленные магнитные полупроводники</vt:lpstr>
      <vt:lpstr>Список сданных экзаменов и опубликованных статей</vt:lpstr>
      <vt:lpstr>1. Метод поляризованной горячей фотолюминесценции</vt:lpstr>
      <vt:lpstr>1. ГФЛ, Результаты</vt:lpstr>
      <vt:lpstr>2. Механизмы поперечной спиновой релаксации ионов Mn в ФМ (Ga,Mn)As. </vt:lpstr>
      <vt:lpstr>2. Механизмы поперечной спиновой релаксации ионов Mn в ФМ (Ga,Mn)As.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Grigorii</cp:lastModifiedBy>
  <cp:revision>392</cp:revision>
  <cp:lastPrinted>2016-06-30T11:41:36Z</cp:lastPrinted>
  <dcterms:modified xsi:type="dcterms:W3CDTF">2018-11-14T11:36:40Z</dcterms:modified>
</cp:coreProperties>
</file>